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59" r:id="rId2"/>
    <p:sldId id="376" r:id="rId3"/>
    <p:sldId id="375" r:id="rId4"/>
    <p:sldId id="326" r:id="rId5"/>
    <p:sldId id="379" r:id="rId6"/>
    <p:sldId id="258" r:id="rId7"/>
    <p:sldId id="369" r:id="rId8"/>
    <p:sldId id="370" r:id="rId9"/>
    <p:sldId id="378" r:id="rId10"/>
    <p:sldId id="371" r:id="rId11"/>
    <p:sldId id="372" r:id="rId12"/>
    <p:sldId id="342" r:id="rId13"/>
    <p:sldId id="373" r:id="rId14"/>
    <p:sldId id="374" r:id="rId15"/>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B4D"/>
    <a:srgbClr val="6FC5E8"/>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56004A-EFD0-4D7E-9B92-2748FB8E5BDB}" v="3" dt="2025-03-14T15:53:15.624"/>
    <p1510:client id="{AD700E59-A01C-4656-8C49-EA2AA82E6508}" v="1" dt="2025-03-13T21:34:35.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14" autoAdjust="0"/>
    <p:restoredTop sz="83549" autoAdjust="0"/>
  </p:normalViewPr>
  <p:slideViewPr>
    <p:cSldViewPr snapToGrid="0" snapToObjects="1">
      <p:cViewPr varScale="1">
        <p:scale>
          <a:sx n="93" d="100"/>
          <a:sy n="93" d="100"/>
        </p:scale>
        <p:origin x="86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2783770402_tp_box_2" providerId="OAuth2" clId="{AD700E59-A01C-4656-8C49-EA2AA82E6508}"/>
    <pc:docChg chg="custSel addSld modSld">
      <pc:chgData name="" userId="2783770402_tp_box_2" providerId="OAuth2" clId="{AD700E59-A01C-4656-8C49-EA2AA82E6508}" dt="2025-03-13T22:09:31.259" v="628" actId="20577"/>
      <pc:docMkLst>
        <pc:docMk/>
      </pc:docMkLst>
      <pc:sldChg chg="modSp mod">
        <pc:chgData name="" userId="2783770402_tp_box_2" providerId="OAuth2" clId="{AD700E59-A01C-4656-8C49-EA2AA82E6508}" dt="2025-03-13T21:29:20.403" v="5" actId="20577"/>
        <pc:sldMkLst>
          <pc:docMk/>
          <pc:sldMk cId="3030592995" sldId="326"/>
        </pc:sldMkLst>
        <pc:spChg chg="mod">
          <ac:chgData name="" userId="2783770402_tp_box_2" providerId="OAuth2" clId="{AD700E59-A01C-4656-8C49-EA2AA82E6508}" dt="2025-03-13T21:29:20.403" v="5" actId="20577"/>
          <ac:spMkLst>
            <pc:docMk/>
            <pc:sldMk cId="3030592995" sldId="326"/>
            <ac:spMk id="4" creationId="{23D30DDA-D2D1-4C51-B346-005090357835}"/>
          </ac:spMkLst>
        </pc:spChg>
      </pc:sldChg>
      <pc:sldChg chg="modSp mod">
        <pc:chgData name="" userId="2783770402_tp_box_2" providerId="OAuth2" clId="{AD700E59-A01C-4656-8C49-EA2AA82E6508}" dt="2025-03-13T22:09:31.259" v="628" actId="20577"/>
        <pc:sldMkLst>
          <pc:docMk/>
          <pc:sldMk cId="3090081039" sldId="342"/>
        </pc:sldMkLst>
        <pc:spChg chg="mod">
          <ac:chgData name="" userId="2783770402_tp_box_2" providerId="OAuth2" clId="{AD700E59-A01C-4656-8C49-EA2AA82E6508}" dt="2025-03-13T22:09:31.259" v="628" actId="20577"/>
          <ac:spMkLst>
            <pc:docMk/>
            <pc:sldMk cId="3090081039" sldId="342"/>
            <ac:spMk id="7" creationId="{527A77A8-73EC-4EC3-9EF5-FE28A9EA47DF}"/>
          </ac:spMkLst>
        </pc:spChg>
      </pc:sldChg>
      <pc:sldChg chg="modSp mod modNotesTx">
        <pc:chgData name="" userId="2783770402_tp_box_2" providerId="OAuth2" clId="{AD700E59-A01C-4656-8C49-EA2AA82E6508}" dt="2025-03-13T21:55:56.429" v="618" actId="20577"/>
        <pc:sldMkLst>
          <pc:docMk/>
          <pc:sldMk cId="1465790963" sldId="369"/>
        </pc:sldMkLst>
        <pc:spChg chg="mod">
          <ac:chgData name="" userId="2783770402_tp_box_2" providerId="OAuth2" clId="{AD700E59-A01C-4656-8C49-EA2AA82E6508}" dt="2025-03-13T21:55:26.486" v="602" actId="20577"/>
          <ac:spMkLst>
            <pc:docMk/>
            <pc:sldMk cId="1465790963" sldId="369"/>
            <ac:spMk id="4" creationId="{00000000-0000-0000-0000-000000000000}"/>
          </ac:spMkLst>
        </pc:spChg>
      </pc:sldChg>
      <pc:sldChg chg="modSp mod">
        <pc:chgData name="" userId="2783770402_tp_box_2" providerId="OAuth2" clId="{AD700E59-A01C-4656-8C49-EA2AA82E6508}" dt="2025-03-13T21:27:49.238" v="1" actId="20577"/>
        <pc:sldMkLst>
          <pc:docMk/>
          <pc:sldMk cId="249444983" sldId="376"/>
        </pc:sldMkLst>
        <pc:spChg chg="mod">
          <ac:chgData name="" userId="2783770402_tp_box_2" providerId="OAuth2" clId="{AD700E59-A01C-4656-8C49-EA2AA82E6508}" dt="2025-03-13T21:27:49.238" v="1" actId="20577"/>
          <ac:spMkLst>
            <pc:docMk/>
            <pc:sldMk cId="249444983" sldId="376"/>
            <ac:spMk id="3" creationId="{46E5A464-45D8-41CA-ACFC-15BA7C912CEE}"/>
          </ac:spMkLst>
        </pc:spChg>
      </pc:sldChg>
      <pc:sldChg chg="modSp new mod">
        <pc:chgData name="" userId="2783770402_tp_box_2" providerId="OAuth2" clId="{AD700E59-A01C-4656-8C49-EA2AA82E6508}" dt="2025-03-13T21:36:57.003" v="595" actId="20577"/>
        <pc:sldMkLst>
          <pc:docMk/>
          <pc:sldMk cId="2624862873" sldId="379"/>
        </pc:sldMkLst>
        <pc:spChg chg="mod">
          <ac:chgData name="" userId="2783770402_tp_box_2" providerId="OAuth2" clId="{AD700E59-A01C-4656-8C49-EA2AA82E6508}" dt="2025-03-13T21:31:33.498" v="102" actId="20577"/>
          <ac:spMkLst>
            <pc:docMk/>
            <pc:sldMk cId="2624862873" sldId="379"/>
            <ac:spMk id="2" creationId="{7E514EB7-1546-56D9-8FC9-7F962DBFA98D}"/>
          </ac:spMkLst>
        </pc:spChg>
        <pc:spChg chg="mod">
          <ac:chgData name="" userId="2783770402_tp_box_2" providerId="OAuth2" clId="{AD700E59-A01C-4656-8C49-EA2AA82E6508}" dt="2025-03-13T21:36:57.003" v="595" actId="20577"/>
          <ac:spMkLst>
            <pc:docMk/>
            <pc:sldMk cId="2624862873" sldId="379"/>
            <ac:spMk id="3" creationId="{3DDB1607-D716-EB4A-19AD-C50B94C7BEAE}"/>
          </ac:spMkLst>
        </pc:spChg>
      </pc:sldChg>
    </pc:docChg>
  </pc:docChgLst>
  <pc:docChgLst>
    <pc:chgData userId="2783770402_tp_box_2" providerId="OAuth2" clId="{09C060B6-03AD-469C-9189-51FB6F9A6187}"/>
    <pc:docChg chg="addSld">
      <pc:chgData name="" userId="2783770402_tp_box_2" providerId="OAuth2" clId="{09C060B6-03AD-469C-9189-51FB6F9A6187}" dt="2024-02-20T18:17:29.276" v="0" actId="680"/>
      <pc:docMkLst>
        <pc:docMk/>
      </pc:docMkLst>
      <pc:sldChg chg="new">
        <pc:chgData name="" userId="2783770402_tp_box_2" providerId="OAuth2" clId="{09C060B6-03AD-469C-9189-51FB6F9A6187}" dt="2024-02-20T18:17:29.276" v="0" actId="680"/>
        <pc:sldMkLst>
          <pc:docMk/>
          <pc:sldMk cId="4086331041" sldId="379"/>
        </pc:sldMkLst>
      </pc:sldChg>
    </pc:docChg>
  </pc:docChgLst>
  <pc:docChgLst>
    <pc:chgData userId="2783770402_tp_box_2" providerId="OAuth2" clId="{9F56004A-EFD0-4D7E-9B92-2748FB8E5BDB}"/>
    <pc:docChg chg="custSel modSld">
      <pc:chgData name="" userId="2783770402_tp_box_2" providerId="OAuth2" clId="{9F56004A-EFD0-4D7E-9B92-2748FB8E5BDB}" dt="2025-03-14T15:53:33.759" v="14" actId="14100"/>
      <pc:docMkLst>
        <pc:docMk/>
      </pc:docMkLst>
      <pc:sldChg chg="addSp delSp modSp mod">
        <pc:chgData name="" userId="2783770402_tp_box_2" providerId="OAuth2" clId="{9F56004A-EFD0-4D7E-9B92-2748FB8E5BDB}" dt="2025-03-14T15:51:26.558" v="3" actId="962"/>
        <pc:sldMkLst>
          <pc:docMk/>
          <pc:sldMk cId="3084187077" sldId="370"/>
        </pc:sldMkLst>
        <pc:picChg chg="del">
          <ac:chgData name="" userId="2783770402_tp_box_2" providerId="OAuth2" clId="{9F56004A-EFD0-4D7E-9B92-2748FB8E5BDB}" dt="2025-03-14T15:50:51.215" v="0" actId="478"/>
          <ac:picMkLst>
            <pc:docMk/>
            <pc:sldMk cId="3084187077" sldId="370"/>
            <ac:picMk id="3" creationId="{FB2F30A1-8615-3DC1-74FD-F4268B6C24E7}"/>
          </ac:picMkLst>
        </pc:picChg>
        <pc:picChg chg="add mod">
          <ac:chgData name="" userId="2783770402_tp_box_2" providerId="OAuth2" clId="{9F56004A-EFD0-4D7E-9B92-2748FB8E5BDB}" dt="2025-03-14T15:51:26.558" v="3" actId="962"/>
          <ac:picMkLst>
            <pc:docMk/>
            <pc:sldMk cId="3084187077" sldId="370"/>
            <ac:picMk id="4" creationId="{CFAB3038-3FFD-49F7-A224-112A487120B2}"/>
          </ac:picMkLst>
        </pc:picChg>
      </pc:sldChg>
      <pc:sldChg chg="addSp delSp modSp mod">
        <pc:chgData name="" userId="2783770402_tp_box_2" providerId="OAuth2" clId="{9F56004A-EFD0-4D7E-9B92-2748FB8E5BDB}" dt="2025-03-14T15:53:33.759" v="14" actId="14100"/>
        <pc:sldMkLst>
          <pc:docMk/>
          <pc:sldMk cId="2263918524" sldId="371"/>
        </pc:sldMkLst>
        <pc:picChg chg="del">
          <ac:chgData name="" userId="2783770402_tp_box_2" providerId="OAuth2" clId="{9F56004A-EFD0-4D7E-9B92-2748FB8E5BDB}" dt="2025-03-14T15:52:54.714" v="10" actId="478"/>
          <ac:picMkLst>
            <pc:docMk/>
            <pc:sldMk cId="2263918524" sldId="371"/>
            <ac:picMk id="3" creationId="{E28E0EEA-9A58-9BD1-4E63-5BEE068AB0A2}"/>
          </ac:picMkLst>
        </pc:picChg>
        <pc:picChg chg="add mod">
          <ac:chgData name="" userId="2783770402_tp_box_2" providerId="OAuth2" clId="{9F56004A-EFD0-4D7E-9B92-2748FB8E5BDB}" dt="2025-03-14T15:53:33.759" v="14" actId="14100"/>
          <ac:picMkLst>
            <pc:docMk/>
            <pc:sldMk cId="2263918524" sldId="371"/>
            <ac:picMk id="4" creationId="{4D6B9953-E363-DD02-9236-69C58E371E04}"/>
          </ac:picMkLst>
        </pc:picChg>
      </pc:sldChg>
      <pc:sldChg chg="addSp delSp modSp mod">
        <pc:chgData name="" userId="2783770402_tp_box_2" providerId="OAuth2" clId="{9F56004A-EFD0-4D7E-9B92-2748FB8E5BDB}" dt="2025-03-14T15:52:40.641" v="9" actId="14100"/>
        <pc:sldMkLst>
          <pc:docMk/>
          <pc:sldMk cId="669077357" sldId="378"/>
        </pc:sldMkLst>
        <pc:grpChg chg="del">
          <ac:chgData name="" userId="2783770402_tp_box_2" providerId="OAuth2" clId="{9F56004A-EFD0-4D7E-9B92-2748FB8E5BDB}" dt="2025-03-14T15:52:11.287" v="4" actId="478"/>
          <ac:grpSpMkLst>
            <pc:docMk/>
            <pc:sldMk cId="669077357" sldId="378"/>
            <ac:grpSpMk id="8" creationId="{F47213E6-4521-BBAD-6B96-34D520060391}"/>
          </ac:grpSpMkLst>
        </pc:grpChg>
        <pc:picChg chg="add mod">
          <ac:chgData name="" userId="2783770402_tp_box_2" providerId="OAuth2" clId="{9F56004A-EFD0-4D7E-9B92-2748FB8E5BDB}" dt="2025-03-14T15:52:40.641" v="9" actId="14100"/>
          <ac:picMkLst>
            <pc:docMk/>
            <pc:sldMk cId="669077357" sldId="378"/>
            <ac:picMk id="3" creationId="{4A13C22E-CAFF-750E-675B-EB70F2DCDEE6}"/>
          </ac:picMkLst>
        </pc:picChg>
      </pc:sldChg>
    </pc:docChg>
  </pc:docChgLst>
  <pc:docChgLst>
    <pc:chgData userId="2783770402_tp_box_2" providerId="OAuth2" clId="{28054512-0EF7-4263-BC1A-3C6CF28FF1AF}"/>
    <pc:docChg chg="modSld">
      <pc:chgData name="" userId="2783770402_tp_box_2" providerId="OAuth2" clId="{28054512-0EF7-4263-BC1A-3C6CF28FF1AF}" dt="2024-03-06T21:27:35.694" v="19" actId="20577"/>
      <pc:docMkLst>
        <pc:docMk/>
      </pc:docMkLst>
      <pc:sldChg chg="modSp mod">
        <pc:chgData name="" userId="2783770402_tp_box_2" providerId="OAuth2" clId="{28054512-0EF7-4263-BC1A-3C6CF28FF1AF}" dt="2024-03-06T21:27:35.694" v="19" actId="20577"/>
        <pc:sldMkLst>
          <pc:docMk/>
          <pc:sldMk cId="3030592995" sldId="326"/>
        </pc:sldMkLst>
      </pc:sldChg>
    </pc:docChg>
  </pc:docChgLst>
  <pc:docChgLst>
    <pc:chgData userId="2783770402_tp_box_2" providerId="OAuth2" clId="{F8CD0AB4-C16B-4BBB-9970-3756C6493013}"/>
    <pc:docChg chg="delSld modSld">
      <pc:chgData name="" userId="2783770402_tp_box_2" providerId="OAuth2" clId="{F8CD0AB4-C16B-4BBB-9970-3756C6493013}" dt="2024-02-20T18:40:00.995" v="12" actId="20577"/>
      <pc:docMkLst>
        <pc:docMk/>
      </pc:docMkLst>
      <pc:sldChg chg="modSp mod">
        <pc:chgData name="" userId="2783770402_tp_box_2" providerId="OAuth2" clId="{F8CD0AB4-C16B-4BBB-9970-3756C6493013}" dt="2024-02-20T18:20:01.359" v="6" actId="20577"/>
        <pc:sldMkLst>
          <pc:docMk/>
          <pc:sldMk cId="3030592995" sldId="326"/>
        </pc:sldMkLst>
      </pc:sldChg>
      <pc:sldChg chg="modSp mod">
        <pc:chgData name="" userId="2783770402_tp_box_2" providerId="OAuth2" clId="{F8CD0AB4-C16B-4BBB-9970-3756C6493013}" dt="2024-02-20T18:21:22.145" v="10" actId="20577"/>
        <pc:sldMkLst>
          <pc:docMk/>
          <pc:sldMk cId="3090081039" sldId="342"/>
        </pc:sldMkLst>
      </pc:sldChg>
      <pc:sldChg chg="modSp mod">
        <pc:chgData name="" userId="2783770402_tp_box_2" providerId="OAuth2" clId="{F8CD0AB4-C16B-4BBB-9970-3756C6493013}" dt="2024-02-20T18:20:35.968" v="8" actId="20577"/>
        <pc:sldMkLst>
          <pc:docMk/>
          <pc:sldMk cId="1465790963" sldId="369"/>
        </pc:sldMkLst>
      </pc:sldChg>
      <pc:sldChg chg="modSp mod">
        <pc:chgData name="" userId="2783770402_tp_box_2" providerId="OAuth2" clId="{F8CD0AB4-C16B-4BBB-9970-3756C6493013}" dt="2024-02-20T18:40:00.995" v="12" actId="20577"/>
        <pc:sldMkLst>
          <pc:docMk/>
          <pc:sldMk cId="249444983" sldId="376"/>
        </pc:sldMkLst>
      </pc:sldChg>
      <pc:sldChg chg="del">
        <pc:chgData name="" userId="2783770402_tp_box_2" providerId="OAuth2" clId="{F8CD0AB4-C16B-4BBB-9970-3756C6493013}" dt="2024-02-20T18:19:31.003" v="2" actId="2696"/>
        <pc:sldMkLst>
          <pc:docMk/>
          <pc:sldMk cId="4086331041" sldId="379"/>
        </pc:sldMkLst>
      </pc:sldChg>
    </pc:docChg>
  </pc:docChgLst>
  <pc:docChgLst>
    <pc:chgData userId="2783770402_tp_box_2" providerId="OAuth2" clId="{587CD1E1-EA45-47B8-9881-89E032D24DCC}"/>
    <pc:docChg chg="custSel modSld">
      <pc:chgData name="" userId="2783770402_tp_box_2" providerId="OAuth2" clId="{587CD1E1-EA45-47B8-9881-89E032D24DCC}" dt="2024-02-26T17:31:00.752" v="144" actId="20577"/>
      <pc:docMkLst>
        <pc:docMk/>
      </pc:docMkLst>
      <pc:sldChg chg="modSp mod">
        <pc:chgData name="" userId="2783770402_tp_box_2" providerId="OAuth2" clId="{587CD1E1-EA45-47B8-9881-89E032D24DCC}" dt="2024-02-26T17:31:00.752" v="144" actId="20577"/>
        <pc:sldMkLst>
          <pc:docMk/>
          <pc:sldMk cId="0"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C04F5B-15E4-442F-9981-89CC0AE6A65D}"/>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5274AF3-768A-40C8-86F4-6CB6B5EB0F6F}"/>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544B2683-68A4-4B88-A0B9-E66C35B57DFF}" type="datetimeFigureOut">
              <a:rPr lang="en-US"/>
              <a:pPr>
                <a:defRPr/>
              </a:pPr>
              <a:t>3/14/2025</a:t>
            </a:fld>
            <a:endParaRPr lang="en-US"/>
          </a:p>
        </p:txBody>
      </p:sp>
      <p:sp>
        <p:nvSpPr>
          <p:cNvPr id="4" name="Footer Placeholder 3">
            <a:extLst>
              <a:ext uri="{FF2B5EF4-FFF2-40B4-BE49-F238E27FC236}">
                <a16:creationId xmlns:a16="http://schemas.microsoft.com/office/drawing/2014/main" id="{9789C339-1ECD-46CE-AC14-71EB4878BF5A}"/>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6BE9A45D-148D-4C24-8595-DD1D6E3A4B68}"/>
              </a:ext>
            </a:extLst>
          </p:cNvPr>
          <p:cNvSpPr>
            <a:spLocks noGrp="1"/>
          </p:cNvSpPr>
          <p:nvPr>
            <p:ph type="sldNum" sz="quarter" idx="3"/>
          </p:nvPr>
        </p:nvSpPr>
        <p:spPr>
          <a:xfrm>
            <a:off x="3970338" y="8829675"/>
            <a:ext cx="3038475" cy="466725"/>
          </a:xfrm>
          <a:prstGeom prst="rect">
            <a:avLst/>
          </a:prstGeom>
        </p:spPr>
        <p:txBody>
          <a:bodyPr vert="horz" lIns="93177" tIns="46589" rIns="93177" bIns="46589" rtlCol="0" anchor="b"/>
          <a:lstStyle>
            <a:lvl1pPr algn="r">
              <a:defRPr sz="1200"/>
            </a:lvl1pPr>
          </a:lstStyle>
          <a:p>
            <a:pPr>
              <a:defRPr/>
            </a:pPr>
            <a:fld id="{B8C3E746-7F96-4D45-8E89-5DCFBF756234}"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ADA317-AFA8-4123-8851-5327228F33A4}"/>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1F0B7D2-0DBB-4F3B-97A1-8E172BE53CDA}"/>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FAB9C467-21A4-473A-84FE-957CEC01FE33}" type="datetimeFigureOut">
              <a:rPr lang="en-US"/>
              <a:pPr>
                <a:defRPr/>
              </a:pPr>
              <a:t>3/14/2025</a:t>
            </a:fld>
            <a:endParaRPr lang="en-US"/>
          </a:p>
        </p:txBody>
      </p:sp>
      <p:sp>
        <p:nvSpPr>
          <p:cNvPr id="4" name="Slide Image Placeholder 3">
            <a:extLst>
              <a:ext uri="{FF2B5EF4-FFF2-40B4-BE49-F238E27FC236}">
                <a16:creationId xmlns:a16="http://schemas.microsoft.com/office/drawing/2014/main" id="{00C0FFEE-BB45-4997-AA71-587E64D8F1EC}"/>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041DBEFC-5919-4300-9FBD-D7CF82EC0D1A}"/>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EE39BC0-4992-4F74-9142-942C904F2B32}"/>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E752FB3-9360-4BA0-9CBB-F50D817C9569}"/>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3CA3B9CA-1BDA-4036-AAB8-FC41905485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rs.gov/pub/irs-pdf/f8843.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BAD7648-D4E8-4D58-987D-8AFEB7486517}"/>
              </a:ext>
            </a:extLst>
          </p:cNvPr>
          <p:cNvSpPr>
            <a:spLocks noGrp="1"/>
          </p:cNvSpPr>
          <p:nvPr>
            <p:ph type="sldNum" sz="quarter" idx="5"/>
          </p:nvPr>
        </p:nvSpPr>
        <p:spPr/>
        <p:txBody>
          <a:bodyPr/>
          <a:lstStyle/>
          <a:p>
            <a:pPr>
              <a:defRPr/>
            </a:pPr>
            <a:fld id="{5C00335A-AAF5-4F0C-B985-B64DCF44BAB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091342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just search online “Form 8843”</a:t>
            </a:r>
          </a:p>
        </p:txBody>
      </p:sp>
      <p:sp>
        <p:nvSpPr>
          <p:cNvPr id="4" name="Slide Number Placeholder 3"/>
          <p:cNvSpPr>
            <a:spLocks noGrp="1"/>
          </p:cNvSpPr>
          <p:nvPr>
            <p:ph type="sldNum" sz="quarter" idx="5"/>
          </p:nvPr>
        </p:nvSpPr>
        <p:spPr/>
        <p:txBody>
          <a:bodyPr/>
          <a:lstStyle/>
          <a:p>
            <a:fld id="{69C971FF-EF28-4195-A575-329446EFAA55}" type="slidenum">
              <a:rPr lang="en-US" smtClean="0"/>
              <a:t>12</a:t>
            </a:fld>
            <a:endParaRPr lang="en-US" dirty="0"/>
          </a:p>
        </p:txBody>
      </p:sp>
    </p:spTree>
    <p:extLst>
      <p:ext uri="{BB962C8B-B14F-4D97-AF65-F5344CB8AC3E}">
        <p14:creationId xmlns:p14="http://schemas.microsoft.com/office/powerpoint/2010/main" val="2381151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212647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CA3B9CA-1BDA-4036-AAB8-FC4190548589}" type="slidenum">
              <a:rPr lang="en-US" smtClean="0"/>
              <a:pPr>
                <a:defRPr/>
              </a:pPr>
              <a:t>14</a:t>
            </a:fld>
            <a:endParaRPr lang="en-US"/>
          </a:p>
        </p:txBody>
      </p:sp>
    </p:spTree>
    <p:extLst>
      <p:ext uri="{BB962C8B-B14F-4D97-AF65-F5344CB8AC3E}">
        <p14:creationId xmlns:p14="http://schemas.microsoft.com/office/powerpoint/2010/main" val="323624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all three criteria on slide are met, you need to file Form 8843.</a:t>
            </a:r>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dirty="0"/>
          </a:p>
        </p:txBody>
      </p:sp>
    </p:spTree>
    <p:extLst>
      <p:ext uri="{BB962C8B-B14F-4D97-AF65-F5344CB8AC3E}">
        <p14:creationId xmlns:p14="http://schemas.microsoft.com/office/powerpoint/2010/main" val="3276008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dirty="0"/>
          </a:p>
        </p:txBody>
      </p:sp>
    </p:spTree>
    <p:extLst>
      <p:ext uri="{BB962C8B-B14F-4D97-AF65-F5344CB8AC3E}">
        <p14:creationId xmlns:p14="http://schemas.microsoft.com/office/powerpoint/2010/main" val="260347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meet all three criteria on slide, you submit only Form 8843.</a:t>
            </a:r>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dirty="0"/>
          </a:p>
        </p:txBody>
      </p:sp>
    </p:spTree>
    <p:extLst>
      <p:ext uri="{BB962C8B-B14F-4D97-AF65-F5344CB8AC3E}">
        <p14:creationId xmlns:p14="http://schemas.microsoft.com/office/powerpoint/2010/main" val="62721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If you were filing a Federal Tax Return, then Form 8843 would be due April 15, 2025, (submitted with your Federal Tax Return). </a:t>
            </a:r>
          </a:p>
          <a:p>
            <a:r>
              <a:rPr lang="en-US" dirty="0"/>
              <a:t>If you are only submitting Form 8843, the deadline is also April 15, 2025.</a:t>
            </a:r>
            <a:endParaRPr dirty="0"/>
          </a:p>
        </p:txBody>
      </p:sp>
    </p:spTree>
    <p:extLst>
      <p:ext uri="{BB962C8B-B14F-4D97-AF65-F5344CB8AC3E}">
        <p14:creationId xmlns:p14="http://schemas.microsoft.com/office/powerpoint/2010/main" val="1101764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45720" indent="0">
              <a:buNone/>
            </a:pPr>
            <a:r>
              <a:rPr lang="en-US" dirty="0">
                <a:latin typeface="+mn-lt"/>
              </a:rPr>
              <a:t>You can find Form 8843 and instructions at:</a:t>
            </a:r>
          </a:p>
          <a:p>
            <a:pPr marL="45720" indent="0">
              <a:buNone/>
            </a:pPr>
            <a:r>
              <a:rPr lang="en-US" dirty="0">
                <a:solidFill>
                  <a:srgbClr val="00B0F0"/>
                </a:solidFill>
                <a:latin typeface="+mn-lt"/>
                <a:hlinkClick r:id="rId3">
                  <a:extLst>
                    <a:ext uri="{A12FA001-AC4F-418D-AE19-62706E023703}">
                      <ahyp:hlinkClr xmlns:ahyp="http://schemas.microsoft.com/office/drawing/2018/hyperlinkcolor" val="tx"/>
                    </a:ext>
                  </a:extLst>
                </a:hlinkClick>
              </a:rPr>
              <a:t>https://www.irs.gov/pub/irs-pdf/f8843.pdf</a:t>
            </a:r>
            <a:endParaRPr lang="en-US" dirty="0">
              <a:solidFill>
                <a:srgbClr val="00B0F0"/>
              </a:solidFill>
              <a:latin typeface="+mn-lt"/>
            </a:endParaRPr>
          </a:p>
          <a:p>
            <a:r>
              <a:rPr lang="en-US" dirty="0"/>
              <a:t>(Or just search online for “Form 8843”)</a:t>
            </a:r>
            <a:endParaRPr dirty="0"/>
          </a:p>
        </p:txBody>
      </p:sp>
    </p:spTree>
    <p:extLst>
      <p:ext uri="{BB962C8B-B14F-4D97-AF65-F5344CB8AC3E}">
        <p14:creationId xmlns:p14="http://schemas.microsoft.com/office/powerpoint/2010/main" val="2925857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-Fill your name the same as it appears on your passport.</a:t>
            </a:r>
          </a:p>
          <a:p>
            <a:r>
              <a:rPr lang="en-US" dirty="0"/>
              <a:t>-If you have a SSN or TIN, fill it in.  If you do not, leave it blank.  This is not required if you are filing only Form 8843.</a:t>
            </a:r>
          </a:p>
          <a:p>
            <a:r>
              <a:rPr lang="en-US" dirty="0"/>
              <a:t>-Use your I-94 history to calculate the actual days you were in the U.S in a given year.</a:t>
            </a:r>
          </a:p>
          <a:p>
            <a:r>
              <a:rPr lang="en-US" dirty="0"/>
              <a:t>-Line 4b will usually be </a:t>
            </a:r>
            <a:r>
              <a:rPr lang="en-US"/>
              <a:t>the same as line 4a.</a:t>
            </a:r>
            <a:endParaRPr dirty="0"/>
          </a:p>
        </p:txBody>
      </p:sp>
    </p:spTree>
    <p:extLst>
      <p:ext uri="{BB962C8B-B14F-4D97-AF65-F5344CB8AC3E}">
        <p14:creationId xmlns:p14="http://schemas.microsoft.com/office/powerpoint/2010/main" val="537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Print the form and then sign and date the paper form before mailing it to the IRS.</a:t>
            </a:r>
            <a:endParaRPr dirty="0"/>
          </a:p>
        </p:txBody>
      </p:sp>
    </p:spTree>
    <p:extLst>
      <p:ext uri="{BB962C8B-B14F-4D97-AF65-F5344CB8AC3E}">
        <p14:creationId xmlns:p14="http://schemas.microsoft.com/office/powerpoint/2010/main" val="1181594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144A14C1-742A-481E-8BF6-0A7665426030}"/>
              </a:ext>
            </a:extLst>
          </p:cNvPr>
          <p:cNvSpPr txBox="1">
            <a:spLocks/>
          </p:cNvSpPr>
          <p:nvPr userDrawn="1"/>
        </p:nvSpPr>
        <p:spPr>
          <a:xfrm>
            <a:off x="2898775" y="6356350"/>
            <a:ext cx="6784975" cy="365125"/>
          </a:xfrm>
          <a:prstGeom prst="rect">
            <a:avLst/>
          </a:prstGeom>
        </p:spPr>
        <p:txBody>
          <a:bodyPr anchor="ctr"/>
          <a:lstStyle>
            <a:defPPr>
              <a:defRPr lang="en-US"/>
            </a:defPPr>
            <a:lvl1pPr algn="l" rtl="0" eaLnBrk="1" fontAlgn="auto" hangingPunct="1">
              <a:spcBef>
                <a:spcPts val="0"/>
              </a:spcBef>
              <a:spcAft>
                <a:spcPts val="0"/>
              </a:spcAft>
              <a:defRPr sz="1000" kern="1200" baseline="0" dirty="0" smtClean="0">
                <a:solidFill>
                  <a:schemeClr val="bg1"/>
                </a:solidFill>
                <a:latin typeface="Century Gothic"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endParaRPr lang="en-US"/>
          </a:p>
        </p:txBody>
      </p:sp>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95425" y="6218238"/>
            <a:ext cx="1296988"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normAutofit/>
          </a:bodyPr>
          <a:lstStyle>
            <a:lvl1pPr algn="ctr">
              <a:defRPr sz="3800" cap="all" baseline="0">
                <a:solidFill>
                  <a:srgbClr val="265B4D"/>
                </a:solidFill>
                <a:latin typeface="Century Gothic"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cap="all" baseline="0">
                <a:solidFill>
                  <a:srgbClr val="6FC5E8"/>
                </a:solidFill>
                <a:latin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953F6826-FD6F-471C-8BB7-930E5D904FA3}"/>
              </a:ext>
            </a:extLst>
          </p:cNvPr>
          <p:cNvSpPr>
            <a:spLocks noGrp="1"/>
          </p:cNvSpPr>
          <p:nvPr>
            <p:ph type="sldNum" sz="quarter" idx="10"/>
          </p:nvPr>
        </p:nvSpPr>
        <p:spPr>
          <a:xfrm>
            <a:off x="10415588" y="6356350"/>
            <a:ext cx="938212" cy="365125"/>
          </a:xfrm>
        </p:spPr>
        <p:txBody>
          <a:bodyPr/>
          <a:lstStyle>
            <a:lvl1pPr>
              <a:defRPr sz="1000" baseline="0">
                <a:solidFill>
                  <a:schemeClr val="bg1"/>
                </a:solidFill>
                <a:latin typeface="Century Gothic" charset="0"/>
              </a:defRPr>
            </a:lvl1pPr>
          </a:lstStyle>
          <a:p>
            <a:pPr>
              <a:defRPr/>
            </a:pPr>
            <a:fld id="{FEB6EC21-3766-449B-8066-E3CB8FB0A518}" type="slidenum">
              <a:rPr lang="en-US"/>
              <a:pPr>
                <a:defRPr/>
              </a:pPr>
              <a:t>‹#›</a:t>
            </a:fld>
            <a:endParaRPr lang="en-US" dirty="0"/>
          </a:p>
        </p:txBody>
      </p:sp>
    </p:spTree>
    <p:extLst>
      <p:ext uri="{BB962C8B-B14F-4D97-AF65-F5344CB8AC3E}">
        <p14:creationId xmlns:p14="http://schemas.microsoft.com/office/powerpoint/2010/main" val="2432971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38" y="6218238"/>
            <a:ext cx="129698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cap="all" baseline="0">
                <a:solidFill>
                  <a:srgbClr val="265B4D"/>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FF0A34CD-832E-4EBC-BC41-249086C1F99D}"/>
              </a:ext>
            </a:extLst>
          </p:cNvPr>
          <p:cNvSpPr>
            <a:spLocks noGrp="1"/>
          </p:cNvSpPr>
          <p:nvPr>
            <p:ph type="sldNum" sz="quarter" idx="10"/>
          </p:nvPr>
        </p:nvSpPr>
        <p:spPr>
          <a:xfrm>
            <a:off x="10415588" y="6356350"/>
            <a:ext cx="938212" cy="365125"/>
          </a:xfrm>
        </p:spPr>
        <p:txBody>
          <a:bodyPr/>
          <a:lstStyle>
            <a:lvl1pPr>
              <a:defRPr sz="1000" baseline="0">
                <a:solidFill>
                  <a:schemeClr val="bg1"/>
                </a:solidFill>
                <a:latin typeface="Century Gothic" charset="0"/>
              </a:defRPr>
            </a:lvl1pPr>
          </a:lstStyle>
          <a:p>
            <a:pPr>
              <a:defRPr/>
            </a:pPr>
            <a:fld id="{E573DE0F-A919-436D-AD3B-E307652FB5C9}" type="slidenum">
              <a:rPr lang="en-US"/>
              <a:pPr>
                <a:defRPr/>
              </a:pPr>
              <a:t>‹#›</a:t>
            </a:fld>
            <a:endParaRPr lang="en-US" dirty="0"/>
          </a:p>
        </p:txBody>
      </p:sp>
      <p:sp>
        <p:nvSpPr>
          <p:cNvPr id="6" name="Footer Placeholder 4">
            <a:extLst>
              <a:ext uri="{FF2B5EF4-FFF2-40B4-BE49-F238E27FC236}">
                <a16:creationId xmlns:a16="http://schemas.microsoft.com/office/drawing/2014/main" id="{5A09EF0F-7B04-4BFA-9688-2AD8AB17FA42}"/>
              </a:ext>
            </a:extLst>
          </p:cNvPr>
          <p:cNvSpPr>
            <a:spLocks noGrp="1"/>
          </p:cNvSpPr>
          <p:nvPr>
            <p:ph type="ftr" sz="quarter" idx="11"/>
          </p:nvPr>
        </p:nvSpPr>
        <p:spPr>
          <a:xfrm>
            <a:off x="2312988" y="6356350"/>
            <a:ext cx="7370762" cy="365125"/>
          </a:xfrm>
        </p:spPr>
        <p:txBody>
          <a:bodyPr/>
          <a:lstStyle>
            <a:lvl1pPr algn="l">
              <a:defRPr sz="1000" baseline="0">
                <a:solidFill>
                  <a:schemeClr val="bg1"/>
                </a:solidFill>
                <a:latin typeface="Century Gothic" charset="0"/>
              </a:defRPr>
            </a:lvl1pPr>
          </a:lstStyle>
          <a:p>
            <a:pPr>
              <a:defRPr/>
            </a:pPr>
            <a:endParaRPr lang="en-US"/>
          </a:p>
        </p:txBody>
      </p:sp>
    </p:spTree>
    <p:extLst>
      <p:ext uri="{BB962C8B-B14F-4D97-AF65-F5344CB8AC3E}">
        <p14:creationId xmlns:p14="http://schemas.microsoft.com/office/powerpoint/2010/main" val="2798395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38" y="6218238"/>
            <a:ext cx="129698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1122363"/>
            <a:ext cx="10515600" cy="2852737"/>
          </a:xfrm>
        </p:spPr>
        <p:txBody>
          <a:bodyPr anchor="b">
            <a:normAutofit/>
          </a:bodyPr>
          <a:lstStyle>
            <a:lvl1pPr>
              <a:defRPr sz="4800" cap="all" baseline="0">
                <a:solidFill>
                  <a:srgbClr val="265B4D"/>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0" y="4078374"/>
            <a:ext cx="10515600" cy="1500187"/>
          </a:xfrm>
        </p:spPr>
        <p:txBody>
          <a:bodyPr/>
          <a:lstStyle>
            <a:lvl1pPr marL="0" indent="0">
              <a:buNone/>
              <a:defRPr sz="2400" baseline="0">
                <a:solidFill>
                  <a:srgbClr val="6FC5E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A7AE3453-3BBD-4D32-88C1-766865B60CAB}"/>
              </a:ext>
            </a:extLst>
          </p:cNvPr>
          <p:cNvSpPr>
            <a:spLocks noGrp="1"/>
          </p:cNvSpPr>
          <p:nvPr>
            <p:ph type="sldNum" sz="quarter" idx="10"/>
          </p:nvPr>
        </p:nvSpPr>
        <p:spPr>
          <a:xfrm>
            <a:off x="10415588" y="6356350"/>
            <a:ext cx="938212" cy="365125"/>
          </a:xfrm>
        </p:spPr>
        <p:txBody>
          <a:bodyPr/>
          <a:lstStyle>
            <a:lvl1pPr>
              <a:defRPr sz="1000" baseline="0">
                <a:solidFill>
                  <a:schemeClr val="bg1"/>
                </a:solidFill>
                <a:latin typeface="Century Gothic" charset="0"/>
              </a:defRPr>
            </a:lvl1pPr>
          </a:lstStyle>
          <a:p>
            <a:pPr>
              <a:defRPr/>
            </a:pPr>
            <a:fld id="{E1709345-2A07-4356-8360-0DE93FEC6CCB}" type="slidenum">
              <a:rPr lang="en-US"/>
              <a:pPr>
                <a:defRPr/>
              </a:pPr>
              <a:t>‹#›</a:t>
            </a:fld>
            <a:endParaRPr lang="en-US" dirty="0"/>
          </a:p>
        </p:txBody>
      </p:sp>
      <p:sp>
        <p:nvSpPr>
          <p:cNvPr id="6" name="Footer Placeholder 4">
            <a:extLst>
              <a:ext uri="{FF2B5EF4-FFF2-40B4-BE49-F238E27FC236}">
                <a16:creationId xmlns:a16="http://schemas.microsoft.com/office/drawing/2014/main" id="{65C67C4F-3A1A-479A-B6E2-1A013D570C6C}"/>
              </a:ext>
            </a:extLst>
          </p:cNvPr>
          <p:cNvSpPr>
            <a:spLocks noGrp="1"/>
          </p:cNvSpPr>
          <p:nvPr>
            <p:ph type="ftr" sz="quarter" idx="11"/>
          </p:nvPr>
        </p:nvSpPr>
        <p:spPr>
          <a:xfrm>
            <a:off x="2312988" y="6356350"/>
            <a:ext cx="7370762" cy="365125"/>
          </a:xfrm>
        </p:spPr>
        <p:txBody>
          <a:bodyPr/>
          <a:lstStyle>
            <a:lvl1pPr algn="l">
              <a:defRPr sz="1000" baseline="0">
                <a:solidFill>
                  <a:schemeClr val="bg1"/>
                </a:solidFill>
                <a:latin typeface="Century Gothic" charset="0"/>
              </a:defRPr>
            </a:lvl1pPr>
          </a:lstStyle>
          <a:p>
            <a:pPr>
              <a:defRPr/>
            </a:pPr>
            <a:endParaRPr lang="en-US"/>
          </a:p>
        </p:txBody>
      </p:sp>
    </p:spTree>
    <p:extLst>
      <p:ext uri="{BB962C8B-B14F-4D97-AF65-F5344CB8AC3E}">
        <p14:creationId xmlns:p14="http://schemas.microsoft.com/office/powerpoint/2010/main" val="2000369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38" y="6218238"/>
            <a:ext cx="129698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rgbClr val="6FC5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rgbClr val="6FC5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A05F05E1-8912-4FD5-B823-DC737D68590E}"/>
              </a:ext>
            </a:extLst>
          </p:cNvPr>
          <p:cNvSpPr>
            <a:spLocks noGrp="1"/>
          </p:cNvSpPr>
          <p:nvPr>
            <p:ph type="sldNum" sz="quarter" idx="10"/>
          </p:nvPr>
        </p:nvSpPr>
        <p:spPr>
          <a:xfrm>
            <a:off x="10415588" y="6356350"/>
            <a:ext cx="938212" cy="365125"/>
          </a:xfrm>
        </p:spPr>
        <p:txBody>
          <a:bodyPr/>
          <a:lstStyle>
            <a:lvl1pPr>
              <a:defRPr sz="1000" baseline="0">
                <a:solidFill>
                  <a:schemeClr val="bg1"/>
                </a:solidFill>
                <a:latin typeface="Century Gothic" charset="0"/>
              </a:defRPr>
            </a:lvl1pPr>
          </a:lstStyle>
          <a:p>
            <a:pPr>
              <a:defRPr/>
            </a:pPr>
            <a:fld id="{8B3CC932-1173-4572-8FAC-A6FE3A482237}" type="slidenum">
              <a:rPr lang="en-US"/>
              <a:pPr>
                <a:defRPr/>
              </a:pPr>
              <a:t>‹#›</a:t>
            </a:fld>
            <a:endParaRPr lang="en-US" dirty="0"/>
          </a:p>
        </p:txBody>
      </p:sp>
      <p:sp>
        <p:nvSpPr>
          <p:cNvPr id="9" name="Footer Placeholder 4">
            <a:extLst>
              <a:ext uri="{FF2B5EF4-FFF2-40B4-BE49-F238E27FC236}">
                <a16:creationId xmlns:a16="http://schemas.microsoft.com/office/drawing/2014/main" id="{3C2C828F-A2C6-4B65-803D-5301EB9C382A}"/>
              </a:ext>
            </a:extLst>
          </p:cNvPr>
          <p:cNvSpPr>
            <a:spLocks noGrp="1"/>
          </p:cNvSpPr>
          <p:nvPr>
            <p:ph type="ftr" sz="quarter" idx="11"/>
          </p:nvPr>
        </p:nvSpPr>
        <p:spPr>
          <a:xfrm>
            <a:off x="2312988" y="6356350"/>
            <a:ext cx="7370762" cy="365125"/>
          </a:xfrm>
        </p:spPr>
        <p:txBody>
          <a:bodyPr/>
          <a:lstStyle>
            <a:lvl1pPr algn="l">
              <a:defRPr sz="1000" baseline="0">
                <a:solidFill>
                  <a:schemeClr val="bg1"/>
                </a:solidFill>
                <a:latin typeface="Century Gothic" charset="0"/>
              </a:defRPr>
            </a:lvl1pPr>
          </a:lstStyle>
          <a:p>
            <a:pPr>
              <a:defRPr/>
            </a:pPr>
            <a:endParaRPr lang="en-US"/>
          </a:p>
        </p:txBody>
      </p:sp>
    </p:spTree>
    <p:extLst>
      <p:ext uri="{BB962C8B-B14F-4D97-AF65-F5344CB8AC3E}">
        <p14:creationId xmlns:p14="http://schemas.microsoft.com/office/powerpoint/2010/main" val="3288548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38" y="6218238"/>
            <a:ext cx="129698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968DE0AA-885A-447A-8853-D2E14B15E0F8}"/>
              </a:ext>
            </a:extLst>
          </p:cNvPr>
          <p:cNvSpPr>
            <a:spLocks noGrp="1"/>
          </p:cNvSpPr>
          <p:nvPr>
            <p:ph type="sldNum" sz="quarter" idx="10"/>
          </p:nvPr>
        </p:nvSpPr>
        <p:spPr>
          <a:xfrm>
            <a:off x="10415588" y="6356350"/>
            <a:ext cx="938212" cy="365125"/>
          </a:xfrm>
        </p:spPr>
        <p:txBody>
          <a:bodyPr/>
          <a:lstStyle>
            <a:lvl1pPr>
              <a:defRPr sz="1000" baseline="0">
                <a:solidFill>
                  <a:schemeClr val="bg1"/>
                </a:solidFill>
                <a:latin typeface="Century Gothic" charset="0"/>
              </a:defRPr>
            </a:lvl1pPr>
          </a:lstStyle>
          <a:p>
            <a:pPr>
              <a:defRPr/>
            </a:pPr>
            <a:fld id="{0C12B737-4F39-49D1-AED4-CDBD97E7D6E3}" type="slidenum">
              <a:rPr lang="en-US"/>
              <a:pPr>
                <a:defRPr/>
              </a:pPr>
              <a:t>‹#›</a:t>
            </a:fld>
            <a:endParaRPr lang="en-US" dirty="0"/>
          </a:p>
        </p:txBody>
      </p:sp>
      <p:sp>
        <p:nvSpPr>
          <p:cNvPr id="4" name="Footer Placeholder 4">
            <a:extLst>
              <a:ext uri="{FF2B5EF4-FFF2-40B4-BE49-F238E27FC236}">
                <a16:creationId xmlns:a16="http://schemas.microsoft.com/office/drawing/2014/main" id="{5FD5B2E6-1A2D-4874-BD54-486982B5B47A}"/>
              </a:ext>
            </a:extLst>
          </p:cNvPr>
          <p:cNvSpPr>
            <a:spLocks noGrp="1"/>
          </p:cNvSpPr>
          <p:nvPr>
            <p:ph type="ftr" sz="quarter" idx="11"/>
          </p:nvPr>
        </p:nvSpPr>
        <p:spPr>
          <a:xfrm>
            <a:off x="2312988" y="6356350"/>
            <a:ext cx="7370762" cy="365125"/>
          </a:xfrm>
        </p:spPr>
        <p:txBody>
          <a:bodyPr/>
          <a:lstStyle>
            <a:lvl1pPr algn="l">
              <a:defRPr sz="1000" baseline="0">
                <a:solidFill>
                  <a:schemeClr val="bg1"/>
                </a:solidFill>
                <a:latin typeface="Century Gothic" charset="0"/>
              </a:defRPr>
            </a:lvl1pPr>
          </a:lstStyle>
          <a:p>
            <a:pPr>
              <a:defRPr/>
            </a:pPr>
            <a:endParaRPr lang="en-US"/>
          </a:p>
        </p:txBody>
      </p:sp>
    </p:spTree>
    <p:extLst>
      <p:ext uri="{BB962C8B-B14F-4D97-AF65-F5344CB8AC3E}">
        <p14:creationId xmlns:p14="http://schemas.microsoft.com/office/powerpoint/2010/main" val="1435034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74C7AEB6-ABDF-4D3D-A3BF-F56C8B3FE4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000" baseline="0">
                <a:solidFill>
                  <a:schemeClr val="tx1">
                    <a:tint val="75000"/>
                  </a:schemeClr>
                </a:solidFill>
                <a:latin typeface="Century Gothic" charset="0"/>
              </a:defRPr>
            </a:lvl1pPr>
          </a:lstStyle>
          <a:p>
            <a:pPr>
              <a:defRPr/>
            </a:pPr>
            <a:endParaRPr lang="en-US"/>
          </a:p>
        </p:txBody>
      </p:sp>
      <p:sp>
        <p:nvSpPr>
          <p:cNvPr id="6" name="Slide Number Placeholder 5">
            <a:extLst>
              <a:ext uri="{FF2B5EF4-FFF2-40B4-BE49-F238E27FC236}">
                <a16:creationId xmlns:a16="http://schemas.microsoft.com/office/drawing/2014/main" id="{A1AB69D0-9700-45C6-82D7-730C1B5BA3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aseline="0">
                <a:solidFill>
                  <a:schemeClr val="tx1">
                    <a:tint val="75000"/>
                  </a:schemeClr>
                </a:solidFill>
                <a:latin typeface="Century Gothic" charset="0"/>
              </a:defRPr>
            </a:lvl1pPr>
          </a:lstStyle>
          <a:p>
            <a:pPr>
              <a:defRPr/>
            </a:pPr>
            <a:fld id="{BCB64988-3ECB-4785-A6E9-70E41C82B3C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rtl="0" eaLnBrk="1" fontAlgn="base" hangingPunct="1">
        <a:lnSpc>
          <a:spcPct val="90000"/>
        </a:lnSpc>
        <a:spcBef>
          <a:spcPct val="0"/>
        </a:spcBef>
        <a:spcAft>
          <a:spcPct val="0"/>
        </a:spcAft>
        <a:defRPr sz="3800" kern="1200">
          <a:solidFill>
            <a:schemeClr val="tx2"/>
          </a:solidFill>
          <a:latin typeface="Century Gothic" charset="0"/>
          <a:ea typeface="+mj-ea"/>
          <a:cs typeface="+mj-cs"/>
        </a:defRPr>
      </a:lvl1pPr>
      <a:lvl2pPr algn="l" rtl="0" eaLnBrk="1" fontAlgn="base" hangingPunct="1">
        <a:lnSpc>
          <a:spcPct val="90000"/>
        </a:lnSpc>
        <a:spcBef>
          <a:spcPct val="0"/>
        </a:spcBef>
        <a:spcAft>
          <a:spcPct val="0"/>
        </a:spcAft>
        <a:defRPr sz="3800">
          <a:solidFill>
            <a:schemeClr val="tx2"/>
          </a:solidFill>
          <a:latin typeface="Century Gothic" charset="0"/>
        </a:defRPr>
      </a:lvl2pPr>
      <a:lvl3pPr algn="l" rtl="0" eaLnBrk="1" fontAlgn="base" hangingPunct="1">
        <a:lnSpc>
          <a:spcPct val="90000"/>
        </a:lnSpc>
        <a:spcBef>
          <a:spcPct val="0"/>
        </a:spcBef>
        <a:spcAft>
          <a:spcPct val="0"/>
        </a:spcAft>
        <a:defRPr sz="3800">
          <a:solidFill>
            <a:schemeClr val="tx2"/>
          </a:solidFill>
          <a:latin typeface="Century Gothic" charset="0"/>
        </a:defRPr>
      </a:lvl3pPr>
      <a:lvl4pPr algn="l" rtl="0" eaLnBrk="1" fontAlgn="base" hangingPunct="1">
        <a:lnSpc>
          <a:spcPct val="90000"/>
        </a:lnSpc>
        <a:spcBef>
          <a:spcPct val="0"/>
        </a:spcBef>
        <a:spcAft>
          <a:spcPct val="0"/>
        </a:spcAft>
        <a:defRPr sz="3800">
          <a:solidFill>
            <a:schemeClr val="tx2"/>
          </a:solidFill>
          <a:latin typeface="Century Gothic" charset="0"/>
        </a:defRPr>
      </a:lvl4pPr>
      <a:lvl5pPr algn="l" rtl="0" eaLnBrk="1" fontAlgn="base" hangingPunct="1">
        <a:lnSpc>
          <a:spcPct val="90000"/>
        </a:lnSpc>
        <a:spcBef>
          <a:spcPct val="0"/>
        </a:spcBef>
        <a:spcAft>
          <a:spcPct val="0"/>
        </a:spcAft>
        <a:defRPr sz="3800">
          <a:solidFill>
            <a:schemeClr val="tx2"/>
          </a:solidFill>
          <a:latin typeface="Century Gothic" charset="0"/>
        </a:defRPr>
      </a:lvl5pPr>
      <a:lvl6pPr marL="457200" algn="l" rtl="0" eaLnBrk="1" fontAlgn="base" hangingPunct="1">
        <a:lnSpc>
          <a:spcPct val="90000"/>
        </a:lnSpc>
        <a:spcBef>
          <a:spcPct val="0"/>
        </a:spcBef>
        <a:spcAft>
          <a:spcPct val="0"/>
        </a:spcAft>
        <a:defRPr sz="3800">
          <a:solidFill>
            <a:schemeClr val="tx2"/>
          </a:solidFill>
          <a:latin typeface="Century Gothic" charset="0"/>
        </a:defRPr>
      </a:lvl6pPr>
      <a:lvl7pPr marL="914400" algn="l" rtl="0" eaLnBrk="1" fontAlgn="base" hangingPunct="1">
        <a:lnSpc>
          <a:spcPct val="90000"/>
        </a:lnSpc>
        <a:spcBef>
          <a:spcPct val="0"/>
        </a:spcBef>
        <a:spcAft>
          <a:spcPct val="0"/>
        </a:spcAft>
        <a:defRPr sz="3800">
          <a:solidFill>
            <a:schemeClr val="tx2"/>
          </a:solidFill>
          <a:latin typeface="Century Gothic" charset="0"/>
        </a:defRPr>
      </a:lvl7pPr>
      <a:lvl8pPr marL="1371600" algn="l" rtl="0" eaLnBrk="1" fontAlgn="base" hangingPunct="1">
        <a:lnSpc>
          <a:spcPct val="90000"/>
        </a:lnSpc>
        <a:spcBef>
          <a:spcPct val="0"/>
        </a:spcBef>
        <a:spcAft>
          <a:spcPct val="0"/>
        </a:spcAft>
        <a:defRPr sz="3800">
          <a:solidFill>
            <a:schemeClr val="tx2"/>
          </a:solidFill>
          <a:latin typeface="Century Gothic" charset="0"/>
        </a:defRPr>
      </a:lvl8pPr>
      <a:lvl9pPr marL="1828800" algn="l" rtl="0" eaLnBrk="1" fontAlgn="base" hangingPunct="1">
        <a:lnSpc>
          <a:spcPct val="90000"/>
        </a:lnSpc>
        <a:spcBef>
          <a:spcPct val="0"/>
        </a:spcBef>
        <a:spcAft>
          <a:spcPct val="0"/>
        </a:spcAft>
        <a:defRPr sz="3800">
          <a:solidFill>
            <a:schemeClr val="tx2"/>
          </a:solidFill>
          <a:latin typeface="Century Gothic"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2"/>
          </a:solidFill>
          <a:latin typeface="Century Gothic"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2"/>
          </a:solidFill>
          <a:latin typeface="Century Gothic"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2"/>
          </a:solidFill>
          <a:latin typeface="Century Gothic"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rs.gov/pub/irs-pdf/f8843.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oiss.tulane.edu/node/5729" TargetMode="External"/><Relationship Id="rId5" Type="http://schemas.openxmlformats.org/officeDocument/2006/relationships/hyperlink" Target="https://apps.irs.gov/app/vita/content/0607/0607_00_010.jsp?level=foreignstudent" TargetMode="External"/><Relationship Id="rId4" Type="http://schemas.openxmlformats.org/officeDocument/2006/relationships/hyperlink" Target="https://global.tulane.edu/important-tax-information-f-and-j-visa-holders-2021-tax-filing-seas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support@online-tax.n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E7B6C8-57F5-4B5E-9DB8-6450D5D01F0D}"/>
              </a:ext>
            </a:extLst>
          </p:cNvPr>
          <p:cNvSpPr txBox="1">
            <a:spLocks/>
          </p:cNvSpPr>
          <p:nvPr/>
        </p:nvSpPr>
        <p:spPr>
          <a:xfrm>
            <a:off x="903288" y="1768475"/>
            <a:ext cx="10390354" cy="2589213"/>
          </a:xfrm>
          <a:prstGeom prst="rect">
            <a:avLst/>
          </a:prstGeom>
        </p:spPr>
        <p:txBody>
          <a:bodyPr/>
          <a:lstStyle>
            <a:lvl1pPr algn="l" rtl="0" eaLnBrk="0" fontAlgn="base" hangingPunct="0">
              <a:lnSpc>
                <a:spcPct val="90000"/>
              </a:lnSpc>
              <a:spcBef>
                <a:spcPct val="0"/>
              </a:spcBef>
              <a:spcAft>
                <a:spcPct val="0"/>
              </a:spcAft>
              <a:defRPr sz="3800" kern="1200">
                <a:solidFill>
                  <a:schemeClr val="tx2"/>
                </a:solidFill>
                <a:latin typeface="Century Gothic" charset="0"/>
                <a:ea typeface="+mj-ea"/>
                <a:cs typeface="+mj-cs"/>
              </a:defRPr>
            </a:lvl1pPr>
            <a:lvl2pPr algn="l" rtl="0" eaLnBrk="0" fontAlgn="base" hangingPunct="0">
              <a:lnSpc>
                <a:spcPct val="90000"/>
              </a:lnSpc>
              <a:spcBef>
                <a:spcPct val="0"/>
              </a:spcBef>
              <a:spcAft>
                <a:spcPct val="0"/>
              </a:spcAft>
              <a:defRPr sz="3800">
                <a:solidFill>
                  <a:schemeClr val="tx2"/>
                </a:solidFill>
                <a:latin typeface="Century Gothic" charset="0"/>
              </a:defRPr>
            </a:lvl2pPr>
            <a:lvl3pPr algn="l" rtl="0" eaLnBrk="0" fontAlgn="base" hangingPunct="0">
              <a:lnSpc>
                <a:spcPct val="90000"/>
              </a:lnSpc>
              <a:spcBef>
                <a:spcPct val="0"/>
              </a:spcBef>
              <a:spcAft>
                <a:spcPct val="0"/>
              </a:spcAft>
              <a:defRPr sz="3800">
                <a:solidFill>
                  <a:schemeClr val="tx2"/>
                </a:solidFill>
                <a:latin typeface="Century Gothic" charset="0"/>
              </a:defRPr>
            </a:lvl3pPr>
            <a:lvl4pPr algn="l" rtl="0" eaLnBrk="0" fontAlgn="base" hangingPunct="0">
              <a:lnSpc>
                <a:spcPct val="90000"/>
              </a:lnSpc>
              <a:spcBef>
                <a:spcPct val="0"/>
              </a:spcBef>
              <a:spcAft>
                <a:spcPct val="0"/>
              </a:spcAft>
              <a:defRPr sz="3800">
                <a:solidFill>
                  <a:schemeClr val="tx2"/>
                </a:solidFill>
                <a:latin typeface="Century Gothic" charset="0"/>
              </a:defRPr>
            </a:lvl4pPr>
            <a:lvl5pPr algn="l" rtl="0" eaLnBrk="0" fontAlgn="base" hangingPunct="0">
              <a:lnSpc>
                <a:spcPct val="90000"/>
              </a:lnSpc>
              <a:spcBef>
                <a:spcPct val="0"/>
              </a:spcBef>
              <a:spcAft>
                <a:spcPct val="0"/>
              </a:spcAft>
              <a:defRPr sz="3800">
                <a:solidFill>
                  <a:schemeClr val="tx2"/>
                </a:solidFill>
                <a:latin typeface="Century Gothic" charset="0"/>
              </a:defRPr>
            </a:lvl5pPr>
            <a:lvl6pPr marL="457200" algn="l" rtl="0" fontAlgn="base">
              <a:lnSpc>
                <a:spcPct val="90000"/>
              </a:lnSpc>
              <a:spcBef>
                <a:spcPct val="0"/>
              </a:spcBef>
              <a:spcAft>
                <a:spcPct val="0"/>
              </a:spcAft>
              <a:defRPr sz="3800">
                <a:solidFill>
                  <a:schemeClr val="tx2"/>
                </a:solidFill>
                <a:latin typeface="Century Gothic" charset="0"/>
              </a:defRPr>
            </a:lvl6pPr>
            <a:lvl7pPr marL="914400" algn="l" rtl="0" fontAlgn="base">
              <a:lnSpc>
                <a:spcPct val="90000"/>
              </a:lnSpc>
              <a:spcBef>
                <a:spcPct val="0"/>
              </a:spcBef>
              <a:spcAft>
                <a:spcPct val="0"/>
              </a:spcAft>
              <a:defRPr sz="3800">
                <a:solidFill>
                  <a:schemeClr val="tx2"/>
                </a:solidFill>
                <a:latin typeface="Century Gothic" charset="0"/>
              </a:defRPr>
            </a:lvl7pPr>
            <a:lvl8pPr marL="1371600" algn="l" rtl="0" fontAlgn="base">
              <a:lnSpc>
                <a:spcPct val="90000"/>
              </a:lnSpc>
              <a:spcBef>
                <a:spcPct val="0"/>
              </a:spcBef>
              <a:spcAft>
                <a:spcPct val="0"/>
              </a:spcAft>
              <a:defRPr sz="3800">
                <a:solidFill>
                  <a:schemeClr val="tx2"/>
                </a:solidFill>
                <a:latin typeface="Century Gothic" charset="0"/>
              </a:defRPr>
            </a:lvl8pPr>
            <a:lvl9pPr marL="1828800" algn="l" rtl="0" fontAlgn="base">
              <a:lnSpc>
                <a:spcPct val="90000"/>
              </a:lnSpc>
              <a:spcBef>
                <a:spcPct val="0"/>
              </a:spcBef>
              <a:spcAft>
                <a:spcPct val="0"/>
              </a:spcAft>
              <a:defRPr sz="3800">
                <a:solidFill>
                  <a:schemeClr val="tx2"/>
                </a:solidFill>
                <a:latin typeface="Century Gothic" charset="0"/>
              </a:defRPr>
            </a:lvl9pPr>
          </a:lstStyle>
          <a:p>
            <a:pPr eaLnBrk="1" fontAlgn="auto" hangingPunct="1">
              <a:spcAft>
                <a:spcPts val="0"/>
              </a:spcAft>
              <a:defRPr/>
            </a:pPr>
            <a:r>
              <a:rPr lang="en-US" sz="5400" b="1" cap="all" dirty="0">
                <a:solidFill>
                  <a:schemeClr val="bg1"/>
                </a:solidFill>
                <a:ea typeface="Century Gothic" charset="0"/>
                <a:cs typeface="Century Gothic" charset="0"/>
              </a:rPr>
              <a:t>Introduction to Form 8843</a:t>
            </a:r>
          </a:p>
          <a:p>
            <a:pPr eaLnBrk="1" fontAlgn="auto" hangingPunct="1">
              <a:spcAft>
                <a:spcPts val="0"/>
              </a:spcAft>
              <a:defRPr/>
            </a:pPr>
            <a:endParaRPr lang="en-US" sz="2000" b="1" cap="all" dirty="0">
              <a:solidFill>
                <a:schemeClr val="bg1"/>
              </a:solidFill>
              <a:ea typeface="Century Gothic" charset="0"/>
              <a:cs typeface="Century Gothic" charset="0"/>
            </a:endParaRPr>
          </a:p>
          <a:p>
            <a:pPr eaLnBrk="1" fontAlgn="auto" hangingPunct="1">
              <a:spcAft>
                <a:spcPts val="0"/>
              </a:spcAft>
              <a:defRPr/>
            </a:pPr>
            <a:endParaRPr lang="en-US" sz="2000" b="1" cap="all" dirty="0">
              <a:solidFill>
                <a:schemeClr val="bg1"/>
              </a:solidFill>
              <a:ea typeface="Century Gothic" charset="0"/>
              <a:cs typeface="Century Gothic" charset="0"/>
            </a:endParaRPr>
          </a:p>
          <a:p>
            <a:pPr eaLnBrk="1" fontAlgn="auto" hangingPunct="1">
              <a:spcAft>
                <a:spcPts val="0"/>
              </a:spcAft>
              <a:defRPr/>
            </a:pPr>
            <a:endParaRPr lang="en-US" sz="2000" b="1" cap="all" dirty="0">
              <a:solidFill>
                <a:schemeClr val="bg1"/>
              </a:solidFill>
              <a:ea typeface="Century Gothic" charset="0"/>
              <a:cs typeface="Century Gothic" charset="0"/>
            </a:endParaRPr>
          </a:p>
          <a:p>
            <a:pPr eaLnBrk="1" fontAlgn="auto" hangingPunct="1">
              <a:spcAft>
                <a:spcPts val="0"/>
              </a:spcAft>
              <a:defRPr/>
            </a:pPr>
            <a:endParaRPr lang="en-US" sz="2000" b="1" cap="all" dirty="0">
              <a:solidFill>
                <a:schemeClr val="bg1"/>
              </a:solidFill>
              <a:ea typeface="Century Gothic" charset="0"/>
              <a:cs typeface="Century Gothic" charset="0"/>
            </a:endParaRPr>
          </a:p>
          <a:p>
            <a:pPr eaLnBrk="1" fontAlgn="auto" hangingPunct="1">
              <a:spcAft>
                <a:spcPts val="0"/>
              </a:spcAft>
              <a:defRPr/>
            </a:pPr>
            <a:endParaRPr lang="en-US" sz="2000" b="1" cap="all" dirty="0">
              <a:solidFill>
                <a:schemeClr val="bg1"/>
              </a:solidFill>
              <a:ea typeface="Century Gothic" charset="0"/>
              <a:cs typeface="Century Gothic" charset="0"/>
            </a:endParaRPr>
          </a:p>
          <a:p>
            <a:pPr eaLnBrk="1" fontAlgn="auto" hangingPunct="1">
              <a:spcAft>
                <a:spcPts val="0"/>
              </a:spcAft>
              <a:defRPr/>
            </a:pPr>
            <a:endParaRPr lang="en-US" sz="2000" b="1" cap="all" dirty="0">
              <a:solidFill>
                <a:schemeClr val="bg1"/>
              </a:solidFill>
              <a:ea typeface="Century Gothic" charset="0"/>
              <a:cs typeface="Century Gothic" charset="0"/>
            </a:endParaRPr>
          </a:p>
          <a:p>
            <a:pPr eaLnBrk="1" fontAlgn="auto" hangingPunct="1">
              <a:spcAft>
                <a:spcPts val="0"/>
              </a:spcAft>
              <a:defRPr/>
            </a:pPr>
            <a:endParaRPr lang="en-US" sz="2000" b="1" cap="all" dirty="0">
              <a:solidFill>
                <a:schemeClr val="bg1"/>
              </a:solidFill>
              <a:ea typeface="Century Gothic" charset="0"/>
              <a:cs typeface="Century Gothic" charset="0"/>
            </a:endParaRPr>
          </a:p>
          <a:p>
            <a:pPr eaLnBrk="1" fontAlgn="auto" hangingPunct="1">
              <a:spcAft>
                <a:spcPts val="0"/>
              </a:spcAft>
              <a:defRPr/>
            </a:pPr>
            <a:endParaRPr lang="en-US" sz="2000" b="1" cap="all" dirty="0">
              <a:solidFill>
                <a:schemeClr val="bg1"/>
              </a:solidFill>
              <a:ea typeface="Century Gothic" charset="0"/>
              <a:cs typeface="Century Gothic" charset="0"/>
            </a:endParaRPr>
          </a:p>
          <a:p>
            <a:pPr eaLnBrk="1" fontAlgn="auto" hangingPunct="1">
              <a:spcAft>
                <a:spcPts val="0"/>
              </a:spcAft>
              <a:defRPr/>
            </a:pPr>
            <a:endParaRPr lang="en-US" sz="2000" b="1" cap="all" dirty="0">
              <a:solidFill>
                <a:schemeClr val="bg1"/>
              </a:solidFill>
              <a:ea typeface="Century Gothic" charset="0"/>
              <a:cs typeface="Century Gothic" charset="0"/>
            </a:endParaRPr>
          </a:p>
          <a:p>
            <a:pPr eaLnBrk="1" fontAlgn="auto" hangingPunct="1">
              <a:spcAft>
                <a:spcPts val="0"/>
              </a:spcAft>
              <a:defRPr/>
            </a:pPr>
            <a:endParaRPr lang="en-US" sz="2000" b="1" cap="all" dirty="0">
              <a:solidFill>
                <a:schemeClr val="bg1"/>
              </a:solidFill>
              <a:ea typeface="Century Gothic" charset="0"/>
              <a:cs typeface="Century Gothic" charset="0"/>
            </a:endParaRPr>
          </a:p>
          <a:p>
            <a:pPr eaLnBrk="1" fontAlgn="auto" hangingPunct="1">
              <a:spcAft>
                <a:spcPts val="0"/>
              </a:spcAft>
              <a:defRPr/>
            </a:pPr>
            <a:endParaRPr lang="en-US" sz="2000" b="1" cap="all" dirty="0">
              <a:solidFill>
                <a:schemeClr val="bg1"/>
              </a:solidFill>
              <a:ea typeface="Century Gothic" charset="0"/>
              <a:cs typeface="Century Gothic" charset="0"/>
            </a:endParaRPr>
          </a:p>
          <a:p>
            <a:pPr eaLnBrk="1" fontAlgn="auto" hangingPunct="1">
              <a:spcAft>
                <a:spcPts val="0"/>
              </a:spcAft>
              <a:defRPr/>
            </a:pPr>
            <a:r>
              <a:rPr lang="en-US" sz="2400" b="1" cap="all" dirty="0">
                <a:solidFill>
                  <a:schemeClr val="bg1"/>
                </a:solidFill>
                <a:ea typeface="Century Gothic" charset="0"/>
                <a:cs typeface="Century Gothic" charset="0"/>
              </a:rPr>
              <a:t>Office of international Students &amp; Scholars</a:t>
            </a:r>
          </a:p>
          <a:p>
            <a:pPr eaLnBrk="1" fontAlgn="auto" hangingPunct="1">
              <a:spcAft>
                <a:spcPts val="0"/>
              </a:spcAft>
              <a:defRPr/>
            </a:pPr>
            <a:endParaRPr lang="en-US" sz="6000" b="1" cap="all" dirty="0">
              <a:solidFill>
                <a:schemeClr val="bg1"/>
              </a:solidFill>
              <a:ea typeface="Century Gothic" charset="0"/>
              <a:cs typeface="Century Gothic" charset="0"/>
            </a:endParaRPr>
          </a:p>
          <a:p>
            <a:pPr eaLnBrk="1" fontAlgn="auto" hangingPunct="1">
              <a:spcAft>
                <a:spcPts val="0"/>
              </a:spcAft>
              <a:defRPr/>
            </a:pPr>
            <a:br>
              <a:rPr lang="en-US" sz="6000" b="1" cap="all" dirty="0">
                <a:solidFill>
                  <a:schemeClr val="bg1"/>
                </a:solidFill>
                <a:ea typeface="Century Gothic" charset="0"/>
                <a:cs typeface="Century Gothic" charset="0"/>
              </a:rPr>
            </a:br>
            <a:r>
              <a:rPr lang="en-US" sz="6000" b="1" cap="all" dirty="0">
                <a:solidFill>
                  <a:schemeClr val="bg1"/>
                </a:solidFill>
                <a:ea typeface="Century Gothic" charset="0"/>
                <a:cs typeface="Century Gothic" charset="0"/>
              </a:rPr>
              <a:t>		</a:t>
            </a:r>
            <a:br>
              <a:rPr lang="en-US" sz="6000" b="1" cap="all" dirty="0">
                <a:solidFill>
                  <a:schemeClr val="bg1"/>
                </a:solidFill>
                <a:ea typeface="Century Gothic" charset="0"/>
                <a:cs typeface="Century Gothic" charset="0"/>
              </a:rPr>
            </a:br>
            <a:endParaRPr lang="en-US" sz="6000" b="1" cap="all" dirty="0">
              <a:solidFill>
                <a:schemeClr val="bg1"/>
              </a:solidFill>
              <a:ea typeface="Century Gothic" charset="0"/>
              <a:cs typeface="Century Gothic"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edical form with text&#10;&#10;AI-generated content may be incorrect.">
            <a:extLst>
              <a:ext uri="{FF2B5EF4-FFF2-40B4-BE49-F238E27FC236}">
                <a16:creationId xmlns:a16="http://schemas.microsoft.com/office/drawing/2014/main" id="{4D6B9953-E363-DD02-9236-69C58E371E04}"/>
              </a:ext>
            </a:extLst>
          </p:cNvPr>
          <p:cNvPicPr>
            <a:picLocks noChangeAspect="1"/>
          </p:cNvPicPr>
          <p:nvPr/>
        </p:nvPicPr>
        <p:blipFill>
          <a:blip r:embed="rId3"/>
          <a:stretch>
            <a:fillRect/>
          </a:stretch>
        </p:blipFill>
        <p:spPr>
          <a:xfrm>
            <a:off x="2674874" y="0"/>
            <a:ext cx="6842252" cy="5856270"/>
          </a:xfrm>
          <a:prstGeom prst="rect">
            <a:avLst/>
          </a:prstGeom>
        </p:spPr>
      </p:pic>
    </p:spTree>
    <p:extLst>
      <p:ext uri="{BB962C8B-B14F-4D97-AF65-F5344CB8AC3E}">
        <p14:creationId xmlns:p14="http://schemas.microsoft.com/office/powerpoint/2010/main" val="2263918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42379"/>
            <a:ext cx="10515600" cy="571054"/>
          </a:xfrm>
          <a:prstGeom prst="rect">
            <a:avLst/>
          </a:prstGeom>
        </p:spPr>
        <p:txBody>
          <a:bodyPr vert="horz" wrap="square" lIns="0" tIns="0" rIns="0" bIns="0" rtlCol="0">
            <a:spAutoFit/>
          </a:bodyPr>
          <a:lstStyle/>
          <a:p>
            <a:pPr marL="157480">
              <a:lnSpc>
                <a:spcPts val="4560"/>
              </a:lnSpc>
            </a:pPr>
            <a:r>
              <a:rPr lang="en-US" dirty="0">
                <a:latin typeface="+mn-lt"/>
              </a:rPr>
              <a:t>completing form 8843 for dependents:</a:t>
            </a:r>
            <a:endParaRPr dirty="0">
              <a:latin typeface="+mn-lt"/>
            </a:endParaRPr>
          </a:p>
        </p:txBody>
      </p:sp>
      <p:sp>
        <p:nvSpPr>
          <p:cNvPr id="3" name="object 3"/>
          <p:cNvSpPr/>
          <p:nvPr/>
        </p:nvSpPr>
        <p:spPr>
          <a:xfrm>
            <a:off x="448055" y="1847469"/>
            <a:ext cx="11456035" cy="3621785"/>
          </a:xfrm>
          <a:prstGeom prst="rect">
            <a:avLst/>
          </a:prstGeom>
          <a:blipFill>
            <a:blip r:embed="rId3" cstate="print"/>
            <a:stretch>
              <a:fillRect/>
            </a:stretch>
          </a:blipFill>
        </p:spPr>
        <p:txBody>
          <a:bodyPr wrap="square" lIns="0" tIns="0" rIns="0" bIns="0" rtlCol="0"/>
          <a:lstStyle/>
          <a:p>
            <a:endParaRPr/>
          </a:p>
        </p:txBody>
      </p:sp>
      <p:sp>
        <p:nvSpPr>
          <p:cNvPr id="6" name="Content Placeholder 2">
            <a:extLst>
              <a:ext uri="{FF2B5EF4-FFF2-40B4-BE49-F238E27FC236}">
                <a16:creationId xmlns:a16="http://schemas.microsoft.com/office/drawing/2014/main" id="{C167475B-2A38-4A37-AEB4-8B6F19359F2F}"/>
              </a:ext>
            </a:extLst>
          </p:cNvPr>
          <p:cNvSpPr>
            <a:spLocks noGrp="1"/>
          </p:cNvSpPr>
          <p:nvPr>
            <p:ph idx="1"/>
          </p:nvPr>
        </p:nvSpPr>
        <p:spPr>
          <a:xfrm>
            <a:off x="1217614" y="1828800"/>
            <a:ext cx="9753600" cy="4343400"/>
          </a:xfrm>
        </p:spPr>
        <p:txBody>
          <a:bodyPr/>
          <a:lstStyle/>
          <a:p>
            <a:pPr marL="0" lvl="0" indent="0" eaLnBrk="0" fontAlgn="base" hangingPunct="0">
              <a:lnSpc>
                <a:spcPct val="100000"/>
              </a:lnSpc>
              <a:spcBef>
                <a:spcPct val="0"/>
              </a:spcBef>
              <a:spcAft>
                <a:spcPct val="0"/>
              </a:spcAft>
              <a:buClrTx/>
              <a:buSzTx/>
              <a:buFontTx/>
              <a:buChar char="•"/>
            </a:pPr>
            <a:r>
              <a:rPr lang="en-US" sz="2000" dirty="0">
                <a:latin typeface="+mn-lt"/>
              </a:rPr>
              <a:t>Completing Part II or Part III (same Part as primary visa holder):</a:t>
            </a:r>
          </a:p>
          <a:p>
            <a:pPr lvl="1" eaLnBrk="0" hangingPunct="0">
              <a:lnSpc>
                <a:spcPct val="100000"/>
              </a:lnSpc>
              <a:spcBef>
                <a:spcPct val="0"/>
              </a:spcBef>
              <a:buFont typeface="Courier New" panose="02070309020205020404" pitchFamily="49" charset="0"/>
              <a:buChar char="o"/>
            </a:pPr>
            <a:r>
              <a:rPr lang="en-US" dirty="0">
                <a:latin typeface="+mn-lt"/>
              </a:rPr>
              <a:t>Spouse (or Dependent) of student attending Tulane University</a:t>
            </a:r>
          </a:p>
          <a:p>
            <a:pPr lvl="1" eaLnBrk="0" hangingPunct="0">
              <a:lnSpc>
                <a:spcPct val="100000"/>
              </a:lnSpc>
              <a:spcBef>
                <a:spcPct val="0"/>
              </a:spcBef>
              <a:buFont typeface="Courier New" panose="02070309020205020404" pitchFamily="49" charset="0"/>
              <a:buChar char="o"/>
            </a:pPr>
            <a:r>
              <a:rPr lang="en-US" dirty="0">
                <a:latin typeface="+mn-lt"/>
              </a:rPr>
              <a:t>Use same information as primary visa holder</a:t>
            </a:r>
          </a:p>
          <a:p>
            <a:pPr marL="0" lvl="0" indent="0" eaLnBrk="0" fontAlgn="base" hangingPunct="0">
              <a:lnSpc>
                <a:spcPct val="100000"/>
              </a:lnSpc>
              <a:spcBef>
                <a:spcPct val="0"/>
              </a:spcBef>
              <a:spcAft>
                <a:spcPct val="0"/>
              </a:spcAft>
              <a:buClrTx/>
              <a:buSzTx/>
              <a:buFontTx/>
              <a:buChar char="•"/>
            </a:pPr>
            <a:endParaRPr lang="en-US" sz="2000" dirty="0">
              <a:latin typeface="+mn-lt"/>
            </a:endParaRPr>
          </a:p>
          <a:p>
            <a:pPr marL="0" lvl="0" indent="0" eaLnBrk="0" fontAlgn="base" hangingPunct="0">
              <a:lnSpc>
                <a:spcPct val="100000"/>
              </a:lnSpc>
              <a:spcBef>
                <a:spcPct val="0"/>
              </a:spcBef>
              <a:spcAft>
                <a:spcPct val="0"/>
              </a:spcAft>
              <a:buClrTx/>
              <a:buSzTx/>
              <a:buFontTx/>
              <a:buChar char="•"/>
            </a:pPr>
            <a:r>
              <a:rPr lang="en-US" sz="2000" dirty="0">
                <a:latin typeface="+mn-lt"/>
              </a:rPr>
              <a:t>Form 8843 must be submitted for all dependents including children, regardless of age.</a:t>
            </a:r>
          </a:p>
          <a:p>
            <a:pPr lvl="1" eaLnBrk="0" hangingPunct="0">
              <a:lnSpc>
                <a:spcPct val="100000"/>
              </a:lnSpc>
              <a:spcBef>
                <a:spcPct val="0"/>
              </a:spcBef>
              <a:buFont typeface="Courier New" panose="02070309020205020404" pitchFamily="49" charset="0"/>
              <a:buChar char="o"/>
            </a:pPr>
            <a:r>
              <a:rPr lang="en-US" dirty="0">
                <a:latin typeface="+mn-lt"/>
              </a:rPr>
              <a:t>If a child under the age of 14  has to file Form 8843, but can't sign, the child's parent, must sign the child's name, followed by the words "By (your signature), parent for minor child.“</a:t>
            </a:r>
          </a:p>
          <a:p>
            <a:pPr marL="0" lvl="0" indent="0" eaLnBrk="0" fontAlgn="base" hangingPunct="0">
              <a:lnSpc>
                <a:spcPct val="100000"/>
              </a:lnSpc>
              <a:spcBef>
                <a:spcPct val="0"/>
              </a:spcBef>
              <a:spcAft>
                <a:spcPct val="0"/>
              </a:spcAft>
              <a:buClrTx/>
              <a:buSzTx/>
              <a:buFontTx/>
              <a:buChar char="•"/>
            </a:pPr>
            <a:endParaRPr lang="en-US" sz="2000" dirty="0">
              <a:latin typeface="+mn-lt"/>
            </a:endParaRPr>
          </a:p>
          <a:p>
            <a:r>
              <a:rPr lang="en-US" sz="2000" dirty="0">
                <a:latin typeface="+mn-lt"/>
              </a:rPr>
              <a:t>Form 8843 must be sent </a:t>
            </a:r>
            <a:r>
              <a:rPr lang="en-US" sz="2000" b="1" dirty="0">
                <a:latin typeface="+mn-lt"/>
              </a:rPr>
              <a:t>in a separate envelope </a:t>
            </a:r>
            <a:r>
              <a:rPr lang="en-US" sz="2000" dirty="0">
                <a:latin typeface="+mn-lt"/>
              </a:rPr>
              <a:t>for each dependent</a:t>
            </a:r>
            <a:r>
              <a:rPr lang="en-US" sz="2000" dirty="0"/>
              <a:t>.</a:t>
            </a:r>
          </a:p>
        </p:txBody>
      </p:sp>
    </p:spTree>
    <p:extLst>
      <p:ext uri="{BB962C8B-B14F-4D97-AF65-F5344CB8AC3E}">
        <p14:creationId xmlns:p14="http://schemas.microsoft.com/office/powerpoint/2010/main" val="2132794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2" y="274638"/>
            <a:ext cx="9671302" cy="868362"/>
          </a:xfrm>
        </p:spPr>
        <p:txBody>
          <a:bodyPr/>
          <a:lstStyle/>
          <a:p>
            <a:r>
              <a:rPr lang="en-US" altLang="zh-CN" dirty="0">
                <a:latin typeface="+mn-lt"/>
              </a:rPr>
              <a:t>Deadline and mailing information</a:t>
            </a:r>
            <a:r>
              <a:rPr lang="en-US" altLang="zh-CN" dirty="0"/>
              <a:t>		</a:t>
            </a:r>
            <a:endParaRPr lang="en-US" dirty="0"/>
          </a:p>
        </p:txBody>
      </p:sp>
      <p:sp>
        <p:nvSpPr>
          <p:cNvPr id="4" name="Rectangle 3">
            <a:extLst>
              <a:ext uri="{FF2B5EF4-FFF2-40B4-BE49-F238E27FC236}">
                <a16:creationId xmlns:a16="http://schemas.microsoft.com/office/drawing/2014/main" id="{45B338E9-21BB-4C50-BB57-8164C5CFE42D}"/>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FF2B5EF4-FFF2-40B4-BE49-F238E27FC236}">
                <a16:creationId xmlns:a16="http://schemas.microsoft.com/office/drawing/2014/main" id="{707C7E03-B1C6-4095-B73E-B84515742835}"/>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6" name="Rectangle 5">
            <a:extLst>
              <a:ext uri="{FF2B5EF4-FFF2-40B4-BE49-F238E27FC236}">
                <a16:creationId xmlns:a16="http://schemas.microsoft.com/office/drawing/2014/main" id="{AF1B542F-C5BF-4516-8186-B3AD83C8ABAB}"/>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Rectangle 7">
            <a:extLst>
              <a:ext uri="{FF2B5EF4-FFF2-40B4-BE49-F238E27FC236}">
                <a16:creationId xmlns:a16="http://schemas.microsoft.com/office/drawing/2014/main" id="{49449565-7B06-42B9-9627-7A984B59AB96}"/>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9" name="Rectangle 8">
            <a:extLst>
              <a:ext uri="{FF2B5EF4-FFF2-40B4-BE49-F238E27FC236}">
                <a16:creationId xmlns:a16="http://schemas.microsoft.com/office/drawing/2014/main" id="{E7D26B48-6CAC-475B-B182-E48BD39C75FC}"/>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Content Placeholder 6">
            <a:extLst>
              <a:ext uri="{FF2B5EF4-FFF2-40B4-BE49-F238E27FC236}">
                <a16:creationId xmlns:a16="http://schemas.microsoft.com/office/drawing/2014/main" id="{527A77A8-73EC-4EC3-9EF5-FE28A9EA47DF}"/>
              </a:ext>
            </a:extLst>
          </p:cNvPr>
          <p:cNvSpPr>
            <a:spLocks noGrp="1"/>
          </p:cNvSpPr>
          <p:nvPr>
            <p:ph idx="1"/>
          </p:nvPr>
        </p:nvSpPr>
        <p:spPr>
          <a:xfrm>
            <a:off x="904352" y="1084881"/>
            <a:ext cx="4471327" cy="4657241"/>
          </a:xfrm>
        </p:spPr>
        <p:txBody>
          <a:bodyPr/>
          <a:lstStyle/>
          <a:p>
            <a:pPr marL="45720" indent="0">
              <a:buNone/>
            </a:pPr>
            <a:r>
              <a:rPr lang="en-US" dirty="0">
                <a:latin typeface="+mn-lt"/>
              </a:rPr>
              <a:t>You can find Form 8843 and instructions at:</a:t>
            </a:r>
          </a:p>
          <a:p>
            <a:pPr marL="45720" indent="0">
              <a:buNone/>
            </a:pPr>
            <a:r>
              <a:rPr lang="en-US" dirty="0">
                <a:solidFill>
                  <a:srgbClr val="00B0F0"/>
                </a:solidFill>
                <a:latin typeface="+mn-lt"/>
                <a:hlinkClick r:id="rId3">
                  <a:extLst>
                    <a:ext uri="{A12FA001-AC4F-418D-AE19-62706E023703}">
                      <ahyp:hlinkClr xmlns:ahyp="http://schemas.microsoft.com/office/drawing/2018/hyperlinkcolor" val="tx"/>
                    </a:ext>
                  </a:extLst>
                </a:hlinkClick>
              </a:rPr>
              <a:t>https://www.irs.gov/pub/irs-pdf/f8843.pdf</a:t>
            </a:r>
            <a:endParaRPr lang="en-US" dirty="0">
              <a:solidFill>
                <a:srgbClr val="00B0F0"/>
              </a:solidFill>
              <a:latin typeface="+mn-lt"/>
            </a:endParaRPr>
          </a:p>
          <a:p>
            <a:pPr marL="45720" indent="0">
              <a:buNone/>
            </a:pPr>
            <a:endParaRPr lang="en-US" dirty="0">
              <a:latin typeface="+mn-lt"/>
            </a:endParaRPr>
          </a:p>
          <a:p>
            <a:pPr marL="45720" indent="0">
              <a:buNone/>
            </a:pPr>
            <a:r>
              <a:rPr lang="en-US" dirty="0">
                <a:latin typeface="+mn-lt"/>
              </a:rPr>
              <a:t>Deadline if filing ONLY Form 8843: </a:t>
            </a:r>
          </a:p>
          <a:p>
            <a:pPr marL="45720" indent="0">
              <a:buNone/>
            </a:pPr>
            <a:r>
              <a:rPr lang="en-US" dirty="0">
                <a:latin typeface="+mn-lt"/>
              </a:rPr>
              <a:t>         </a:t>
            </a:r>
            <a:r>
              <a:rPr lang="en-US">
                <a:latin typeface="+mn-lt"/>
              </a:rPr>
              <a:t>	April 15, 2025 </a:t>
            </a:r>
            <a:endParaRPr lang="en-US" dirty="0">
              <a:latin typeface="+mn-lt"/>
            </a:endParaRPr>
          </a:p>
          <a:p>
            <a:pPr marL="0" indent="0">
              <a:buNone/>
            </a:pPr>
            <a:endParaRPr lang="en-US" dirty="0"/>
          </a:p>
        </p:txBody>
      </p:sp>
      <p:sp>
        <p:nvSpPr>
          <p:cNvPr id="11" name="Content Placeholder 3">
            <a:extLst>
              <a:ext uri="{FF2B5EF4-FFF2-40B4-BE49-F238E27FC236}">
                <a16:creationId xmlns:a16="http://schemas.microsoft.com/office/drawing/2014/main" id="{39EBC878-EFB6-43EA-874C-3391F190773C}"/>
              </a:ext>
            </a:extLst>
          </p:cNvPr>
          <p:cNvSpPr txBox="1">
            <a:spLocks/>
          </p:cNvSpPr>
          <p:nvPr/>
        </p:nvSpPr>
        <p:spPr>
          <a:xfrm>
            <a:off x="6264064" y="1143000"/>
            <a:ext cx="4708734" cy="434340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2"/>
                </a:solidFill>
                <a:latin typeface="Century Gothic"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2"/>
                </a:solidFill>
                <a:latin typeface="Century Gothic"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2"/>
                </a:solidFill>
                <a:latin typeface="Century Gothic"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 indent="0">
              <a:buFont typeface="Arial" panose="020B0604020202020204" pitchFamily="34" charset="0"/>
              <a:buNone/>
            </a:pPr>
            <a:r>
              <a:rPr lang="en-US" sz="2400" b="1" dirty="0">
                <a:latin typeface="+mn-lt"/>
              </a:rPr>
              <a:t>Send to</a:t>
            </a:r>
            <a:r>
              <a:rPr lang="en-US" sz="2400" dirty="0">
                <a:latin typeface="+mn-lt"/>
              </a:rPr>
              <a:t>:</a:t>
            </a:r>
          </a:p>
          <a:p>
            <a:pPr marL="45720" indent="0">
              <a:buFont typeface="Arial" panose="020B0604020202020204" pitchFamily="34" charset="0"/>
              <a:buNone/>
            </a:pPr>
            <a:r>
              <a:rPr lang="en-US" sz="2400" dirty="0">
                <a:latin typeface="+mn-lt"/>
              </a:rPr>
              <a:t>Department Of the Treasury</a:t>
            </a:r>
          </a:p>
          <a:p>
            <a:pPr marL="45720" indent="0">
              <a:buFont typeface="Arial" panose="020B0604020202020204" pitchFamily="34" charset="0"/>
              <a:buNone/>
            </a:pPr>
            <a:r>
              <a:rPr lang="en-US" sz="2400" dirty="0">
                <a:latin typeface="+mn-lt"/>
              </a:rPr>
              <a:t>Internal Revenue Services Center </a:t>
            </a:r>
          </a:p>
          <a:p>
            <a:pPr marL="45720" indent="0">
              <a:buFont typeface="Arial" panose="020B0604020202020204" pitchFamily="34" charset="0"/>
              <a:buNone/>
            </a:pPr>
            <a:r>
              <a:rPr lang="en-US" sz="2400" dirty="0">
                <a:latin typeface="+mn-lt"/>
              </a:rPr>
              <a:t>Austin, TX 73301-0215</a:t>
            </a:r>
          </a:p>
          <a:p>
            <a:pPr marL="45720" indent="0">
              <a:buFont typeface="Arial" panose="020B0604020202020204" pitchFamily="34" charset="0"/>
              <a:buNone/>
            </a:pPr>
            <a:endParaRPr lang="en-US" sz="2400" dirty="0">
              <a:latin typeface="+mn-lt"/>
            </a:endParaRPr>
          </a:p>
          <a:p>
            <a:pPr marL="388620" indent="-342900">
              <a:buFont typeface="Wingdings" panose="05000000000000000000" pitchFamily="2" charset="2"/>
              <a:buChar char="v"/>
            </a:pPr>
            <a:r>
              <a:rPr lang="en-US" sz="2400" dirty="0">
                <a:latin typeface="+mn-lt"/>
              </a:rPr>
              <a:t>Remember:  each Form 8843 must be sent in a separate envelope.</a:t>
            </a:r>
          </a:p>
          <a:p>
            <a:pPr marL="45720" indent="0">
              <a:buFont typeface="Arial" panose="020B0604020202020204" pitchFamily="34" charset="0"/>
              <a:buNone/>
            </a:pPr>
            <a:endParaRPr lang="en-US" dirty="0"/>
          </a:p>
        </p:txBody>
      </p:sp>
    </p:spTree>
    <p:extLst>
      <p:ext uri="{BB962C8B-B14F-4D97-AF65-F5344CB8AC3E}">
        <p14:creationId xmlns:p14="http://schemas.microsoft.com/office/powerpoint/2010/main" val="3090081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42379"/>
            <a:ext cx="10515600" cy="571054"/>
          </a:xfrm>
          <a:prstGeom prst="rect">
            <a:avLst/>
          </a:prstGeom>
        </p:spPr>
        <p:txBody>
          <a:bodyPr vert="horz" wrap="square" lIns="0" tIns="0" rIns="0" bIns="0" rtlCol="0">
            <a:spAutoFit/>
          </a:bodyPr>
          <a:lstStyle/>
          <a:p>
            <a:pPr marL="157480">
              <a:lnSpc>
                <a:spcPts val="4560"/>
              </a:lnSpc>
            </a:pPr>
            <a:r>
              <a:rPr lang="en-US" dirty="0">
                <a:latin typeface="+mn-lt"/>
              </a:rPr>
              <a:t>Additional questions?</a:t>
            </a:r>
            <a:endParaRPr dirty="0">
              <a:latin typeface="+mn-lt"/>
            </a:endParaRPr>
          </a:p>
        </p:txBody>
      </p:sp>
      <p:sp>
        <p:nvSpPr>
          <p:cNvPr id="3" name="object 3"/>
          <p:cNvSpPr/>
          <p:nvPr/>
        </p:nvSpPr>
        <p:spPr>
          <a:xfrm>
            <a:off x="448055" y="1828800"/>
            <a:ext cx="11456035" cy="3621785"/>
          </a:xfrm>
          <a:prstGeom prst="rect">
            <a:avLst/>
          </a:prstGeom>
          <a:blipFill>
            <a:blip r:embed="rId3" cstate="print"/>
            <a:stretch>
              <a:fillRect/>
            </a:stretch>
          </a:blipFill>
        </p:spPr>
        <p:txBody>
          <a:bodyPr wrap="square" lIns="0" tIns="0" rIns="0" bIns="0" rtlCol="0"/>
          <a:lstStyle/>
          <a:p>
            <a:endParaRPr dirty="0"/>
          </a:p>
        </p:txBody>
      </p:sp>
      <p:sp>
        <p:nvSpPr>
          <p:cNvPr id="6" name="Content Placeholder 2">
            <a:extLst>
              <a:ext uri="{FF2B5EF4-FFF2-40B4-BE49-F238E27FC236}">
                <a16:creationId xmlns:a16="http://schemas.microsoft.com/office/drawing/2014/main" id="{C167475B-2A38-4A37-AEB4-8B6F19359F2F}"/>
              </a:ext>
            </a:extLst>
          </p:cNvPr>
          <p:cNvSpPr>
            <a:spLocks noGrp="1"/>
          </p:cNvSpPr>
          <p:nvPr>
            <p:ph idx="1"/>
          </p:nvPr>
        </p:nvSpPr>
        <p:spPr>
          <a:xfrm>
            <a:off x="1217614" y="1828800"/>
            <a:ext cx="9753600" cy="4343400"/>
          </a:xfrm>
        </p:spPr>
        <p:txBody>
          <a:bodyPr/>
          <a:lstStyle/>
          <a:p>
            <a:pPr marL="0" lvl="0" indent="0" eaLnBrk="0" fontAlgn="base" hangingPunct="0">
              <a:lnSpc>
                <a:spcPct val="100000"/>
              </a:lnSpc>
              <a:spcBef>
                <a:spcPct val="0"/>
              </a:spcBef>
              <a:spcAft>
                <a:spcPct val="0"/>
              </a:spcAft>
              <a:buClrTx/>
              <a:buSzTx/>
              <a:buNone/>
            </a:pPr>
            <a:r>
              <a:rPr lang="en-US" dirty="0">
                <a:latin typeface="+mn-lt"/>
              </a:rPr>
              <a:t>More information can be found:</a:t>
            </a:r>
          </a:p>
          <a:p>
            <a:pPr marL="0" lvl="0" indent="0" eaLnBrk="0" fontAlgn="base" hangingPunct="0">
              <a:lnSpc>
                <a:spcPct val="100000"/>
              </a:lnSpc>
              <a:spcBef>
                <a:spcPct val="0"/>
              </a:spcBef>
              <a:spcAft>
                <a:spcPct val="0"/>
              </a:spcAft>
              <a:buClrTx/>
              <a:buSzTx/>
              <a:buNone/>
            </a:pPr>
            <a:endParaRPr lang="en-US" dirty="0">
              <a:latin typeface="+mn-lt"/>
              <a:hlinkClick r:id="rId4"/>
            </a:endParaRPr>
          </a:p>
          <a:p>
            <a:pPr eaLnBrk="0" hangingPunct="0">
              <a:lnSpc>
                <a:spcPct val="100000"/>
              </a:lnSpc>
              <a:spcBef>
                <a:spcPct val="0"/>
              </a:spcBef>
            </a:pPr>
            <a:r>
              <a:rPr lang="en-US" dirty="0">
                <a:latin typeface="+mn-lt"/>
              </a:rPr>
              <a:t>IRS Link and Learn </a:t>
            </a:r>
            <a:r>
              <a:rPr lang="en-US" dirty="0">
                <a:latin typeface="+mn-lt"/>
                <a:hlinkClick r:id="rId5"/>
              </a:rPr>
              <a:t>Completing Form 8843</a:t>
            </a:r>
            <a:endParaRPr lang="en-US" dirty="0">
              <a:latin typeface="+mn-lt"/>
            </a:endParaRPr>
          </a:p>
          <a:p>
            <a:pPr eaLnBrk="0" hangingPunct="0">
              <a:lnSpc>
                <a:spcPct val="100000"/>
              </a:lnSpc>
              <a:spcBef>
                <a:spcPct val="0"/>
              </a:spcBef>
            </a:pPr>
            <a:endParaRPr lang="en-US" dirty="0">
              <a:latin typeface="+mn-lt"/>
            </a:endParaRPr>
          </a:p>
          <a:p>
            <a:pPr eaLnBrk="0" hangingPunct="0">
              <a:lnSpc>
                <a:spcPct val="100000"/>
              </a:lnSpc>
              <a:spcBef>
                <a:spcPct val="0"/>
              </a:spcBef>
            </a:pPr>
            <a:r>
              <a:rPr lang="en-US" dirty="0">
                <a:latin typeface="+mn-lt"/>
                <a:hlinkClick r:id="rId6"/>
              </a:rPr>
              <a:t>OISS Tax Information Webpage</a:t>
            </a:r>
            <a:endParaRPr lang="en-US" dirty="0">
              <a:latin typeface="+mn-lt"/>
            </a:endParaRPr>
          </a:p>
          <a:p>
            <a:pPr marL="0" lvl="0" indent="0" eaLnBrk="0" fontAlgn="base" hangingPunct="0">
              <a:lnSpc>
                <a:spcPct val="100000"/>
              </a:lnSpc>
              <a:spcBef>
                <a:spcPct val="0"/>
              </a:spcBef>
              <a:spcAft>
                <a:spcPct val="0"/>
              </a:spcAft>
              <a:buClrTx/>
              <a:buSzTx/>
              <a:buNone/>
            </a:pPr>
            <a:endParaRPr lang="en-US" dirty="0">
              <a:latin typeface="+mn-lt"/>
            </a:endParaRPr>
          </a:p>
        </p:txBody>
      </p:sp>
    </p:spTree>
    <p:extLst>
      <p:ext uri="{BB962C8B-B14F-4D97-AF65-F5344CB8AC3E}">
        <p14:creationId xmlns:p14="http://schemas.microsoft.com/office/powerpoint/2010/main" val="3156264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DCD93-D241-4683-A30B-D4DBB88790D5}"/>
              </a:ext>
            </a:extLst>
          </p:cNvPr>
          <p:cNvSpPr>
            <a:spLocks noGrp="1"/>
          </p:cNvSpPr>
          <p:nvPr>
            <p:ph type="title"/>
          </p:nvPr>
        </p:nvSpPr>
        <p:spPr>
          <a:xfrm>
            <a:off x="838200" y="454940"/>
            <a:ext cx="10515600" cy="1325563"/>
          </a:xfrm>
        </p:spPr>
        <p:txBody>
          <a:bodyPr/>
          <a:lstStyle/>
          <a:p>
            <a:r>
              <a:rPr lang="en-US" dirty="0"/>
              <a:t>disclaimer</a:t>
            </a:r>
          </a:p>
        </p:txBody>
      </p:sp>
      <p:sp>
        <p:nvSpPr>
          <p:cNvPr id="3" name="Content Placeholder 2">
            <a:extLst>
              <a:ext uri="{FF2B5EF4-FFF2-40B4-BE49-F238E27FC236}">
                <a16:creationId xmlns:a16="http://schemas.microsoft.com/office/drawing/2014/main" id="{CA94291C-9882-4FF8-BADA-B0BB67AAE24D}"/>
              </a:ext>
            </a:extLst>
          </p:cNvPr>
          <p:cNvSpPr>
            <a:spLocks noGrp="1"/>
          </p:cNvSpPr>
          <p:nvPr>
            <p:ph idx="1"/>
          </p:nvPr>
        </p:nvSpPr>
        <p:spPr>
          <a:xfrm>
            <a:off x="838200" y="2673457"/>
            <a:ext cx="10515600" cy="3503505"/>
          </a:xfrm>
        </p:spPr>
        <p:txBody>
          <a:bodyPr/>
          <a:lstStyle/>
          <a:p>
            <a:r>
              <a:rPr lang="en-US" dirty="0"/>
              <a:t>OISS staff are not certified tax experts, therefore we can’t provide specific tax advice.  All information provided in </a:t>
            </a:r>
            <a:r>
              <a:rPr lang="en-US"/>
              <a:t>this presentation </a:t>
            </a:r>
            <a:r>
              <a:rPr lang="en-US" dirty="0"/>
              <a:t>can be found on the IRS website as well as in the instructions for Form 8843.</a:t>
            </a:r>
          </a:p>
        </p:txBody>
      </p:sp>
    </p:spTree>
    <p:extLst>
      <p:ext uri="{BB962C8B-B14F-4D97-AF65-F5344CB8AC3E}">
        <p14:creationId xmlns:p14="http://schemas.microsoft.com/office/powerpoint/2010/main" val="3748023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316" y="533400"/>
            <a:ext cx="10635916" cy="800450"/>
          </a:xfrm>
        </p:spPr>
        <p:txBody>
          <a:bodyPr/>
          <a:lstStyle/>
          <a:p>
            <a:r>
              <a:rPr lang="en-US" dirty="0">
                <a:latin typeface="+mn-lt"/>
              </a:rPr>
              <a:t>Who needs to submit form 8843?</a:t>
            </a:r>
          </a:p>
        </p:txBody>
      </p:sp>
      <p:sp>
        <p:nvSpPr>
          <p:cNvPr id="3" name="TextBox 2">
            <a:extLst>
              <a:ext uri="{FF2B5EF4-FFF2-40B4-BE49-F238E27FC236}">
                <a16:creationId xmlns:a16="http://schemas.microsoft.com/office/drawing/2014/main" id="{46E5A464-45D8-41CA-ACFC-15BA7C912CEE}"/>
              </a:ext>
            </a:extLst>
          </p:cNvPr>
          <p:cNvSpPr txBox="1"/>
          <p:nvPr/>
        </p:nvSpPr>
        <p:spPr>
          <a:xfrm>
            <a:off x="882316" y="2433234"/>
            <a:ext cx="9663193"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In the U.S. under F1, J-1, F2, or J-2 status</a:t>
            </a:r>
          </a:p>
          <a:p>
            <a:endParaRPr lang="en-US" sz="2400" dirty="0"/>
          </a:p>
          <a:p>
            <a:pPr marL="342900" indent="-342900">
              <a:buFont typeface="Arial" panose="020B0604020202020204" pitchFamily="34" charset="0"/>
              <a:buChar char="•"/>
            </a:pPr>
            <a:r>
              <a:rPr lang="en-US" sz="2400" dirty="0"/>
              <a:t>Present in the U.S. during 2024 (1 day or more)</a:t>
            </a:r>
          </a:p>
          <a:p>
            <a:endParaRPr lang="en-US" sz="2400" dirty="0"/>
          </a:p>
          <a:p>
            <a:pPr marL="457200" indent="-457200">
              <a:buFont typeface="Arial" panose="020B0604020202020204" pitchFamily="34" charset="0"/>
              <a:buChar char="•"/>
            </a:pPr>
            <a:r>
              <a:rPr lang="en-US" sz="2400" dirty="0"/>
              <a:t>A nonresident alien for tax purposes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Wingdings" panose="05000000000000000000" pitchFamily="2" charset="2"/>
              <a:buChar char="v"/>
            </a:pPr>
            <a:r>
              <a:rPr lang="en-US" sz="2400" dirty="0"/>
              <a:t>Even if you don’t need to file an income tax return, you need to file Form 8843</a:t>
            </a:r>
          </a:p>
        </p:txBody>
      </p:sp>
    </p:spTree>
    <p:extLst>
      <p:ext uri="{BB962C8B-B14F-4D97-AF65-F5344CB8AC3E}">
        <p14:creationId xmlns:p14="http://schemas.microsoft.com/office/powerpoint/2010/main" val="249444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316" y="533400"/>
            <a:ext cx="10635916" cy="1257300"/>
          </a:xfrm>
        </p:spPr>
        <p:txBody>
          <a:bodyPr/>
          <a:lstStyle/>
          <a:p>
            <a:r>
              <a:rPr lang="en-US" dirty="0">
                <a:latin typeface="+mn-lt"/>
              </a:rPr>
              <a:t>Nonresident Alien for tax purposes</a:t>
            </a:r>
          </a:p>
        </p:txBody>
      </p:sp>
      <p:sp>
        <p:nvSpPr>
          <p:cNvPr id="3" name="TextBox 2">
            <a:extLst>
              <a:ext uri="{FF2B5EF4-FFF2-40B4-BE49-F238E27FC236}">
                <a16:creationId xmlns:a16="http://schemas.microsoft.com/office/drawing/2014/main" id="{46E5A464-45D8-41CA-ACFC-15BA7C912CEE}"/>
              </a:ext>
            </a:extLst>
          </p:cNvPr>
          <p:cNvSpPr txBox="1"/>
          <p:nvPr/>
        </p:nvSpPr>
        <p:spPr>
          <a:xfrm>
            <a:off x="1427601" y="2782453"/>
            <a:ext cx="9663193" cy="1569660"/>
          </a:xfrm>
          <a:prstGeom prst="rect">
            <a:avLst/>
          </a:prstGeom>
          <a:noFill/>
        </p:spPr>
        <p:txBody>
          <a:bodyPr wrap="square" rtlCol="0">
            <a:spAutoFit/>
          </a:bodyPr>
          <a:lstStyle/>
          <a:p>
            <a:pPr marL="342900" indent="-342900">
              <a:buFont typeface="Arial" panose="020B0604020202020204" pitchFamily="34" charset="0"/>
              <a:buChar char="•"/>
            </a:pPr>
            <a:r>
              <a:rPr lang="en-US" sz="2400" b="1" dirty="0"/>
              <a:t>F Visa</a:t>
            </a:r>
            <a:r>
              <a:rPr lang="en-US" sz="2400" dirty="0"/>
              <a:t>:  nonresident alien for tax purposes for first 5 calendar years in U.S.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J Visa</a:t>
            </a:r>
            <a:r>
              <a:rPr lang="en-US" sz="2400" dirty="0"/>
              <a:t>:  nonresident alien for tax purposes for 2 out of the last 6 calendar years in U.S.</a:t>
            </a:r>
          </a:p>
        </p:txBody>
      </p:sp>
    </p:spTree>
    <p:extLst>
      <p:ext uri="{BB962C8B-B14F-4D97-AF65-F5344CB8AC3E}">
        <p14:creationId xmlns:p14="http://schemas.microsoft.com/office/powerpoint/2010/main" val="3248387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316" y="533400"/>
            <a:ext cx="10635916" cy="800450"/>
          </a:xfrm>
        </p:spPr>
        <p:txBody>
          <a:bodyPr/>
          <a:lstStyle/>
          <a:p>
            <a:r>
              <a:rPr lang="en-US" dirty="0">
                <a:latin typeface="+mn-lt"/>
              </a:rPr>
              <a:t>Who is this PRESENTATION for?</a:t>
            </a:r>
          </a:p>
        </p:txBody>
      </p:sp>
      <p:sp>
        <p:nvSpPr>
          <p:cNvPr id="4" name="TextBox 3">
            <a:extLst>
              <a:ext uri="{FF2B5EF4-FFF2-40B4-BE49-F238E27FC236}">
                <a16:creationId xmlns:a16="http://schemas.microsoft.com/office/drawing/2014/main" id="{23D30DDA-D2D1-4C51-B346-005090357835}"/>
              </a:ext>
            </a:extLst>
          </p:cNvPr>
          <p:cNvSpPr txBox="1"/>
          <p:nvPr/>
        </p:nvSpPr>
        <p:spPr>
          <a:xfrm>
            <a:off x="882316" y="1333850"/>
            <a:ext cx="10915984" cy="3693319"/>
          </a:xfrm>
          <a:prstGeom prst="rect">
            <a:avLst/>
          </a:prstGeom>
          <a:noFill/>
        </p:spPr>
        <p:txBody>
          <a:bodyPr wrap="square" rtlCol="0">
            <a:spAutoFit/>
          </a:bodyPr>
          <a:lstStyle/>
          <a:p>
            <a:r>
              <a:rPr lang="en-US" sz="2400" dirty="0"/>
              <a:t>People who need to complete </a:t>
            </a:r>
            <a:r>
              <a:rPr lang="en-US" sz="2400" b="1" dirty="0"/>
              <a:t>only </a:t>
            </a:r>
            <a:r>
              <a:rPr lang="en-US" sz="2400" dirty="0"/>
              <a:t>Form 8843 for the 2024 tax season.</a:t>
            </a:r>
          </a:p>
          <a:p>
            <a:endParaRPr lang="en-US" sz="2400" dirty="0"/>
          </a:p>
          <a:p>
            <a:r>
              <a:rPr lang="en-US" sz="2400" dirty="0"/>
              <a:t>If you were:</a:t>
            </a:r>
          </a:p>
          <a:p>
            <a:endParaRPr lang="en-US" sz="2400" dirty="0"/>
          </a:p>
          <a:p>
            <a:pPr marL="457200" indent="-457200">
              <a:buFont typeface="Arial" panose="020B0604020202020204" pitchFamily="34" charset="0"/>
              <a:buChar char="•"/>
            </a:pPr>
            <a:r>
              <a:rPr lang="en-US" sz="2400" dirty="0"/>
              <a:t>Present in the U.S. during 2024 (1 day or more)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 nonresident alien for tax purposes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F or J visa status with </a:t>
            </a:r>
            <a:r>
              <a:rPr lang="en-US" sz="2400" b="1" dirty="0"/>
              <a:t>no</a:t>
            </a:r>
            <a:r>
              <a:rPr lang="en-US" sz="2400" dirty="0"/>
              <a:t> </a:t>
            </a:r>
            <a:r>
              <a:rPr lang="en-US" sz="2400" b="1" dirty="0"/>
              <a:t>taxable income </a:t>
            </a:r>
            <a:r>
              <a:rPr lang="en-US" sz="2400" dirty="0"/>
              <a:t>from U.S. sources </a:t>
            </a:r>
          </a:p>
          <a:p>
            <a:endParaRPr lang="en-US" dirty="0"/>
          </a:p>
        </p:txBody>
      </p:sp>
    </p:spTree>
    <p:extLst>
      <p:ext uri="{BB962C8B-B14F-4D97-AF65-F5344CB8AC3E}">
        <p14:creationId xmlns:p14="http://schemas.microsoft.com/office/powerpoint/2010/main" val="3030592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4EB7-1546-56D9-8FC9-7F962DBFA98D}"/>
              </a:ext>
            </a:extLst>
          </p:cNvPr>
          <p:cNvSpPr>
            <a:spLocks noGrp="1"/>
          </p:cNvSpPr>
          <p:nvPr>
            <p:ph type="title"/>
          </p:nvPr>
        </p:nvSpPr>
        <p:spPr/>
        <p:txBody>
          <a:bodyPr/>
          <a:lstStyle/>
          <a:p>
            <a:r>
              <a:rPr lang="en-US" dirty="0"/>
              <a:t>ANY Taxable income in 2024?</a:t>
            </a:r>
          </a:p>
        </p:txBody>
      </p:sp>
      <p:sp>
        <p:nvSpPr>
          <p:cNvPr id="3" name="Content Placeholder 2">
            <a:extLst>
              <a:ext uri="{FF2B5EF4-FFF2-40B4-BE49-F238E27FC236}">
                <a16:creationId xmlns:a16="http://schemas.microsoft.com/office/drawing/2014/main" id="{3DDB1607-D716-EB4A-19AD-C50B94C7BEAE}"/>
              </a:ext>
            </a:extLst>
          </p:cNvPr>
          <p:cNvSpPr>
            <a:spLocks noGrp="1"/>
          </p:cNvSpPr>
          <p:nvPr>
            <p:ph idx="1"/>
          </p:nvPr>
        </p:nvSpPr>
        <p:spPr/>
        <p:txBody>
          <a:bodyPr/>
          <a:lstStyle/>
          <a:p>
            <a:r>
              <a:rPr lang="en-US" dirty="0"/>
              <a:t>Form 8843 – generated when you file federal taxes</a:t>
            </a:r>
          </a:p>
          <a:p>
            <a:r>
              <a:rPr lang="en-US" dirty="0"/>
              <a:t>Income from Tulane?</a:t>
            </a:r>
          </a:p>
          <a:p>
            <a:pPr lvl="1"/>
            <a:r>
              <a:rPr lang="en-US" dirty="0"/>
              <a:t>Use Glacier Tax Prep (GTP)</a:t>
            </a:r>
          </a:p>
          <a:p>
            <a:pPr lvl="2"/>
            <a:r>
              <a:rPr lang="en-US" dirty="0"/>
              <a:t>Email from </a:t>
            </a:r>
            <a:r>
              <a:rPr lang="en-US" dirty="0">
                <a:hlinkClick r:id="rId2"/>
              </a:rPr>
              <a:t>support@online-tax.net</a:t>
            </a:r>
            <a:r>
              <a:rPr lang="en-US" dirty="0"/>
              <a:t> on 3/12/25</a:t>
            </a:r>
          </a:p>
          <a:p>
            <a:r>
              <a:rPr lang="en-US" dirty="0"/>
              <a:t>Income from other U.S. source?</a:t>
            </a:r>
          </a:p>
          <a:p>
            <a:pPr lvl="1"/>
            <a:r>
              <a:rPr lang="en-US" dirty="0"/>
              <a:t>Use </a:t>
            </a:r>
            <a:r>
              <a:rPr lang="en-US" dirty="0" err="1"/>
              <a:t>Sprintax</a:t>
            </a:r>
            <a:r>
              <a:rPr lang="en-US" dirty="0"/>
              <a:t> or VITA</a:t>
            </a:r>
          </a:p>
          <a:p>
            <a:r>
              <a:rPr lang="en-US" b="1" dirty="0"/>
              <a:t>IMPORTANT</a:t>
            </a:r>
            <a:endParaRPr lang="en-US" dirty="0"/>
          </a:p>
          <a:p>
            <a:pPr lvl="1"/>
            <a:r>
              <a:rPr lang="en-US" b="1" dirty="0"/>
              <a:t>CANNOT</a:t>
            </a:r>
            <a:r>
              <a:rPr lang="en-US" dirty="0"/>
              <a:t> use TurboTax, Tax Tiger, </a:t>
            </a:r>
            <a:r>
              <a:rPr lang="en-US" dirty="0" err="1"/>
              <a:t>etc</a:t>
            </a:r>
            <a:endParaRPr lang="en-US" dirty="0"/>
          </a:p>
          <a:p>
            <a:pPr lvl="1"/>
            <a:r>
              <a:rPr lang="en-US" b="1" dirty="0"/>
              <a:t>Only</a:t>
            </a:r>
            <a:r>
              <a:rPr lang="en-US" dirty="0"/>
              <a:t> for Resident Aliens for Tax Purposes</a:t>
            </a:r>
            <a:endParaRPr lang="en-US" b="1" dirty="0"/>
          </a:p>
          <a:p>
            <a:endParaRPr lang="en-US" dirty="0"/>
          </a:p>
          <a:p>
            <a:endParaRPr lang="en-US" dirty="0"/>
          </a:p>
        </p:txBody>
      </p:sp>
    </p:spTree>
    <p:extLst>
      <p:ext uri="{BB962C8B-B14F-4D97-AF65-F5344CB8AC3E}">
        <p14:creationId xmlns:p14="http://schemas.microsoft.com/office/powerpoint/2010/main" val="2624862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44559"/>
            <a:ext cx="10515600" cy="566694"/>
          </a:xfrm>
          <a:prstGeom prst="rect">
            <a:avLst/>
          </a:prstGeom>
        </p:spPr>
        <p:txBody>
          <a:bodyPr vert="horz" wrap="square" lIns="0" tIns="0" rIns="0" bIns="0" rtlCol="0">
            <a:spAutoFit/>
          </a:bodyPr>
          <a:lstStyle/>
          <a:p>
            <a:pPr marL="157480">
              <a:lnSpc>
                <a:spcPts val="4560"/>
              </a:lnSpc>
            </a:pPr>
            <a:r>
              <a:rPr lang="en-US" dirty="0">
                <a:latin typeface="+mn-lt"/>
              </a:rPr>
              <a:t>Form 8843:</a:t>
            </a:r>
            <a:endParaRPr dirty="0">
              <a:latin typeface="+mn-lt"/>
            </a:endParaRPr>
          </a:p>
        </p:txBody>
      </p:sp>
      <p:sp>
        <p:nvSpPr>
          <p:cNvPr id="3" name="object 3"/>
          <p:cNvSpPr/>
          <p:nvPr/>
        </p:nvSpPr>
        <p:spPr>
          <a:xfrm>
            <a:off x="448055" y="1847469"/>
            <a:ext cx="11456035" cy="3621785"/>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257222" y="1894949"/>
            <a:ext cx="10619740" cy="2554545"/>
          </a:xfrm>
          <a:prstGeom prst="rect">
            <a:avLst/>
          </a:prstGeom>
        </p:spPr>
        <p:txBody>
          <a:bodyPr vert="horz" wrap="square" lIns="0" tIns="0" rIns="0" bIns="0" rtlCol="0">
            <a:spAutoFit/>
          </a:bodyPr>
          <a:lstStyle/>
          <a:p>
            <a:pPr marL="241300" indent="-228600">
              <a:lnSpc>
                <a:spcPct val="100000"/>
              </a:lnSpc>
              <a:buClr>
                <a:srgbClr val="404040"/>
              </a:buClr>
              <a:buFont typeface="Arial"/>
              <a:buChar char="•"/>
              <a:tabLst>
                <a:tab pos="241300" algn="l"/>
              </a:tabLst>
            </a:pPr>
            <a:r>
              <a:rPr lang="en-US" sz="3000" spc="-5" dirty="0">
                <a:solidFill>
                  <a:srgbClr val="404040"/>
                </a:solidFill>
                <a:latin typeface="+mn-lt"/>
                <a:cs typeface="Century Gothic"/>
              </a:rPr>
              <a:t>Not an income tax return; just an informational statement</a:t>
            </a:r>
          </a:p>
          <a:p>
            <a:pPr marL="241300" indent="-228600">
              <a:lnSpc>
                <a:spcPct val="100000"/>
              </a:lnSpc>
              <a:buClr>
                <a:srgbClr val="404040"/>
              </a:buClr>
              <a:buFont typeface="Arial"/>
              <a:buChar char="•"/>
              <a:tabLst>
                <a:tab pos="241300" algn="l"/>
              </a:tabLst>
            </a:pPr>
            <a:endParaRPr lang="en-US" sz="3000" spc="-5" dirty="0">
              <a:solidFill>
                <a:srgbClr val="404040"/>
              </a:solidFill>
              <a:latin typeface="+mn-lt"/>
              <a:cs typeface="Century Gothic"/>
            </a:endParaRPr>
          </a:p>
          <a:p>
            <a:pPr marL="241300" indent="-228600">
              <a:lnSpc>
                <a:spcPct val="100000"/>
              </a:lnSpc>
              <a:buClr>
                <a:srgbClr val="404040"/>
              </a:buClr>
              <a:buFont typeface="Arial"/>
              <a:buChar char="•"/>
              <a:tabLst>
                <a:tab pos="241300" algn="l"/>
              </a:tabLst>
            </a:pPr>
            <a:r>
              <a:rPr lang="en-US" sz="3000" spc="-5" dirty="0">
                <a:solidFill>
                  <a:srgbClr val="404040"/>
                </a:solidFill>
                <a:latin typeface="+mn-lt"/>
                <a:cs typeface="Century Gothic"/>
              </a:rPr>
              <a:t>Documents the number of days spent inside the US </a:t>
            </a:r>
          </a:p>
          <a:p>
            <a:pPr marL="698500" lvl="1" indent="-228600">
              <a:buClr>
                <a:srgbClr val="404040"/>
              </a:buClr>
              <a:buFont typeface="Arial"/>
              <a:buChar char="•"/>
              <a:tabLst>
                <a:tab pos="241300" algn="l"/>
              </a:tabLst>
            </a:pPr>
            <a:r>
              <a:rPr lang="en-US" sz="3000" spc="-5" dirty="0">
                <a:solidFill>
                  <a:srgbClr val="404040"/>
                </a:solidFill>
                <a:latin typeface="+mn-lt"/>
                <a:cs typeface="Century Gothic"/>
              </a:rPr>
              <a:t>Which days can be excluded in determining residency for tax purposes</a:t>
            </a:r>
          </a:p>
          <a:p>
            <a:pPr marL="698500" lvl="1" indent="-228600">
              <a:buClr>
                <a:srgbClr val="404040"/>
              </a:buClr>
              <a:buFont typeface="Arial"/>
              <a:buChar char="•"/>
              <a:tabLst>
                <a:tab pos="241300" algn="l"/>
              </a:tabLst>
            </a:pPr>
            <a:endParaRPr sz="1600" dirty="0">
              <a:latin typeface="Century Gothic"/>
              <a:cs typeface="Century Gothic"/>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42379"/>
            <a:ext cx="10515600" cy="571054"/>
          </a:xfrm>
          <a:prstGeom prst="rect">
            <a:avLst/>
          </a:prstGeom>
        </p:spPr>
        <p:txBody>
          <a:bodyPr vert="horz" wrap="square" lIns="0" tIns="0" rIns="0" bIns="0" rtlCol="0">
            <a:spAutoFit/>
          </a:bodyPr>
          <a:lstStyle/>
          <a:p>
            <a:pPr marL="157480">
              <a:lnSpc>
                <a:spcPts val="4560"/>
              </a:lnSpc>
            </a:pPr>
            <a:r>
              <a:rPr lang="en-US" dirty="0">
                <a:latin typeface="+mn-lt"/>
              </a:rPr>
              <a:t>Tips for completing form 8843:</a:t>
            </a:r>
            <a:endParaRPr dirty="0">
              <a:latin typeface="+mn-lt"/>
            </a:endParaRPr>
          </a:p>
        </p:txBody>
      </p:sp>
      <p:sp>
        <p:nvSpPr>
          <p:cNvPr id="3" name="object 3"/>
          <p:cNvSpPr/>
          <p:nvPr/>
        </p:nvSpPr>
        <p:spPr>
          <a:xfrm>
            <a:off x="448055" y="1847469"/>
            <a:ext cx="11456035" cy="3621785"/>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257222" y="1894949"/>
            <a:ext cx="10619740" cy="2862322"/>
          </a:xfrm>
          <a:prstGeom prst="rect">
            <a:avLst/>
          </a:prstGeom>
        </p:spPr>
        <p:txBody>
          <a:bodyPr vert="horz" wrap="square" lIns="0" tIns="0" rIns="0" bIns="0" rtlCol="0">
            <a:spAutoFit/>
          </a:bodyPr>
          <a:lstStyle/>
          <a:p>
            <a:pPr marL="241300" indent="-228600">
              <a:lnSpc>
                <a:spcPct val="100000"/>
              </a:lnSpc>
              <a:buClr>
                <a:srgbClr val="404040"/>
              </a:buClr>
              <a:buFont typeface="Arial"/>
              <a:buChar char="•"/>
              <a:tabLst>
                <a:tab pos="241300" algn="l"/>
              </a:tabLst>
            </a:pPr>
            <a:r>
              <a:rPr lang="en-US" sz="2000" spc="-5" dirty="0">
                <a:solidFill>
                  <a:srgbClr val="404040"/>
                </a:solidFill>
                <a:latin typeface="+mn-lt"/>
                <a:cs typeface="Century Gothic"/>
              </a:rPr>
              <a:t>Students – F1 &amp; J1 Visa Status:  Complete Parts I and III</a:t>
            </a:r>
          </a:p>
          <a:p>
            <a:pPr marL="241300" indent="-228600">
              <a:lnSpc>
                <a:spcPct val="100000"/>
              </a:lnSpc>
              <a:buClr>
                <a:srgbClr val="404040"/>
              </a:buClr>
              <a:buFont typeface="Arial"/>
              <a:buChar char="•"/>
              <a:tabLst>
                <a:tab pos="241300" algn="l"/>
              </a:tabLst>
            </a:pPr>
            <a:endParaRPr lang="en-US" sz="2000" spc="-5" dirty="0">
              <a:solidFill>
                <a:srgbClr val="404040"/>
              </a:solidFill>
              <a:latin typeface="+mn-lt"/>
              <a:cs typeface="Century Gothic"/>
            </a:endParaRPr>
          </a:p>
          <a:p>
            <a:pPr marL="241300" indent="-228600">
              <a:lnSpc>
                <a:spcPct val="100000"/>
              </a:lnSpc>
              <a:buClr>
                <a:srgbClr val="404040"/>
              </a:buClr>
              <a:buFont typeface="Arial"/>
              <a:buChar char="•"/>
              <a:tabLst>
                <a:tab pos="241300" algn="l"/>
              </a:tabLst>
            </a:pPr>
            <a:r>
              <a:rPr lang="en-US" sz="2000" spc="-5" dirty="0">
                <a:solidFill>
                  <a:srgbClr val="404040"/>
                </a:solidFill>
                <a:latin typeface="+mn-lt"/>
                <a:cs typeface="Century Gothic"/>
              </a:rPr>
              <a:t>Scholars – J1 Visa Status:  Complete Parts I and II</a:t>
            </a:r>
          </a:p>
          <a:p>
            <a:pPr marL="241300" indent="-228600">
              <a:lnSpc>
                <a:spcPct val="100000"/>
              </a:lnSpc>
              <a:buClr>
                <a:srgbClr val="404040"/>
              </a:buClr>
              <a:buFont typeface="Arial"/>
              <a:buChar char="•"/>
              <a:tabLst>
                <a:tab pos="241300" algn="l"/>
              </a:tabLst>
            </a:pPr>
            <a:endParaRPr lang="en-US" sz="2000" spc="-5" dirty="0">
              <a:solidFill>
                <a:srgbClr val="404040"/>
              </a:solidFill>
              <a:latin typeface="+mn-lt"/>
              <a:cs typeface="Century Gothic"/>
            </a:endParaRPr>
          </a:p>
          <a:p>
            <a:pPr marL="241300" indent="-228600">
              <a:lnSpc>
                <a:spcPct val="100000"/>
              </a:lnSpc>
              <a:buClr>
                <a:srgbClr val="404040"/>
              </a:buClr>
              <a:buFont typeface="Arial"/>
              <a:buChar char="•"/>
              <a:tabLst>
                <a:tab pos="241300" algn="l"/>
              </a:tabLst>
            </a:pPr>
            <a:r>
              <a:rPr lang="en-US" sz="2000" spc="-5" dirty="0">
                <a:solidFill>
                  <a:srgbClr val="404040"/>
                </a:solidFill>
                <a:latin typeface="+mn-lt"/>
                <a:cs typeface="Century Gothic"/>
              </a:rPr>
              <a:t>F2 and J2:  Complete Part 1 and same section as the primary (Part II or Part III)</a:t>
            </a:r>
          </a:p>
          <a:p>
            <a:pPr marL="241300" indent="-228600">
              <a:lnSpc>
                <a:spcPct val="100000"/>
              </a:lnSpc>
              <a:buClr>
                <a:srgbClr val="404040"/>
              </a:buClr>
              <a:buFont typeface="Arial"/>
              <a:buChar char="•"/>
              <a:tabLst>
                <a:tab pos="241300" algn="l"/>
              </a:tabLst>
            </a:pPr>
            <a:endParaRPr lang="en-US" sz="2000" spc="-5" dirty="0">
              <a:solidFill>
                <a:srgbClr val="404040"/>
              </a:solidFill>
              <a:latin typeface="+mn-lt"/>
              <a:cs typeface="Century Gothic"/>
            </a:endParaRPr>
          </a:p>
          <a:p>
            <a:pPr marL="241300" indent="-228600">
              <a:lnSpc>
                <a:spcPct val="100000"/>
              </a:lnSpc>
              <a:buClr>
                <a:srgbClr val="404040"/>
              </a:buClr>
              <a:buFont typeface="Arial"/>
              <a:buChar char="•"/>
              <a:tabLst>
                <a:tab pos="241300" algn="l"/>
              </a:tabLst>
            </a:pPr>
            <a:r>
              <a:rPr lang="en-US" sz="2000" b="1" spc="-5" dirty="0">
                <a:solidFill>
                  <a:srgbClr val="404040"/>
                </a:solidFill>
                <a:latin typeface="+mn-lt"/>
                <a:cs typeface="Century Gothic"/>
              </a:rPr>
              <a:t>Even if you are not required to file a federal tax return, you still must mail a paper Form 8843 to the Internal Revenue Service Center in Austin, TX by April 15, 2025</a:t>
            </a:r>
            <a:r>
              <a:rPr lang="en-US" sz="3000" b="1" spc="-5" dirty="0">
                <a:solidFill>
                  <a:srgbClr val="404040"/>
                </a:solidFill>
                <a:latin typeface="+mn-lt"/>
                <a:cs typeface="Century Gothic"/>
              </a:rPr>
              <a:t>.</a:t>
            </a:r>
            <a:endParaRPr lang="en-US" sz="3000" spc="-5" dirty="0">
              <a:solidFill>
                <a:srgbClr val="404040"/>
              </a:solidFill>
              <a:latin typeface="+mn-lt"/>
              <a:cs typeface="Century Gothic"/>
            </a:endParaRPr>
          </a:p>
          <a:p>
            <a:pPr marL="241300" indent="-228600">
              <a:lnSpc>
                <a:spcPct val="100000"/>
              </a:lnSpc>
              <a:buClr>
                <a:srgbClr val="404040"/>
              </a:buClr>
              <a:buFont typeface="Arial"/>
              <a:buChar char="•"/>
              <a:tabLst>
                <a:tab pos="241300" algn="l"/>
              </a:tabLst>
            </a:pPr>
            <a:endParaRPr sz="1600" dirty="0">
              <a:latin typeface="Century Gothic"/>
              <a:cs typeface="Century Gothic"/>
            </a:endParaRPr>
          </a:p>
        </p:txBody>
      </p:sp>
    </p:spTree>
    <p:extLst>
      <p:ext uri="{BB962C8B-B14F-4D97-AF65-F5344CB8AC3E}">
        <p14:creationId xmlns:p14="http://schemas.microsoft.com/office/powerpoint/2010/main" val="1465790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form&#10;&#10;AI-generated content may be incorrect.">
            <a:extLst>
              <a:ext uri="{FF2B5EF4-FFF2-40B4-BE49-F238E27FC236}">
                <a16:creationId xmlns:a16="http://schemas.microsoft.com/office/drawing/2014/main" id="{CFAB3038-3FFD-49F7-A224-112A487120B2}"/>
              </a:ext>
            </a:extLst>
          </p:cNvPr>
          <p:cNvPicPr>
            <a:picLocks noChangeAspect="1"/>
          </p:cNvPicPr>
          <p:nvPr/>
        </p:nvPicPr>
        <p:blipFill>
          <a:blip r:embed="rId3"/>
          <a:stretch>
            <a:fillRect/>
          </a:stretch>
        </p:blipFill>
        <p:spPr>
          <a:xfrm>
            <a:off x="3196683" y="0"/>
            <a:ext cx="5798634" cy="6858000"/>
          </a:xfrm>
          <a:prstGeom prst="rect">
            <a:avLst/>
          </a:prstGeom>
        </p:spPr>
      </p:pic>
    </p:spTree>
    <p:extLst>
      <p:ext uri="{BB962C8B-B14F-4D97-AF65-F5344CB8AC3E}">
        <p14:creationId xmlns:p14="http://schemas.microsoft.com/office/powerpoint/2010/main" val="3084187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orm with text and a few words&#10;&#10;AI-generated content may be incorrect.">
            <a:extLst>
              <a:ext uri="{FF2B5EF4-FFF2-40B4-BE49-F238E27FC236}">
                <a16:creationId xmlns:a16="http://schemas.microsoft.com/office/drawing/2014/main" id="{4A13C22E-CAFF-750E-675B-EB70F2DCDEE6}"/>
              </a:ext>
            </a:extLst>
          </p:cNvPr>
          <p:cNvPicPr>
            <a:picLocks noChangeAspect="1"/>
          </p:cNvPicPr>
          <p:nvPr/>
        </p:nvPicPr>
        <p:blipFill>
          <a:blip r:embed="rId3"/>
          <a:stretch>
            <a:fillRect/>
          </a:stretch>
        </p:blipFill>
        <p:spPr>
          <a:xfrm>
            <a:off x="642176" y="421240"/>
            <a:ext cx="10907647" cy="5373385"/>
          </a:xfrm>
          <a:prstGeom prst="rect">
            <a:avLst/>
          </a:prstGeom>
        </p:spPr>
      </p:pic>
    </p:spTree>
    <p:extLst>
      <p:ext uri="{BB962C8B-B14F-4D97-AF65-F5344CB8AC3E}">
        <p14:creationId xmlns:p14="http://schemas.microsoft.com/office/powerpoint/2010/main" val="669077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Custom 12">
      <a:dk1>
        <a:srgbClr val="000000"/>
      </a:dk1>
      <a:lt1>
        <a:srgbClr val="FFFFFF"/>
      </a:lt1>
      <a:dk2>
        <a:srgbClr val="404040"/>
      </a:dk2>
      <a:lt2>
        <a:srgbClr val="E7E6E6"/>
      </a:lt2>
      <a:accent1>
        <a:srgbClr val="71C5E8"/>
      </a:accent1>
      <a:accent2>
        <a:srgbClr val="285C4D"/>
      </a:accent2>
      <a:accent3>
        <a:srgbClr val="A5A5A5"/>
      </a:accent3>
      <a:accent4>
        <a:srgbClr val="B9D9EB"/>
      </a:accent4>
      <a:accent5>
        <a:srgbClr val="DAAA00"/>
      </a:accent5>
      <a:accent6>
        <a:srgbClr val="78BE20"/>
      </a:accent6>
      <a:hlink>
        <a:srgbClr val="71C5E8"/>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ISS Template 2019 v 2.potx" id="{3F935FB7-7378-462F-9A6C-6F791C461AF1}" vid="{5525670D-034F-4B1A-A97B-5A8E1FF2C1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832</Words>
  <Application>Microsoft Office PowerPoint</Application>
  <PresentationFormat>Widescreen</PresentationFormat>
  <Paragraphs>114</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Courier New</vt:lpstr>
      <vt:lpstr>Times New Roman</vt:lpstr>
      <vt:lpstr>Wingdings</vt:lpstr>
      <vt:lpstr>Office Theme</vt:lpstr>
      <vt:lpstr>PowerPoint Presentation</vt:lpstr>
      <vt:lpstr>Who needs to submit form 8843?</vt:lpstr>
      <vt:lpstr>Nonresident Alien for tax purposes</vt:lpstr>
      <vt:lpstr>Who is this PRESENTATION for?</vt:lpstr>
      <vt:lpstr>ANY Taxable income in 2024?</vt:lpstr>
      <vt:lpstr>Form 8843:</vt:lpstr>
      <vt:lpstr>Tips for completing form 8843:</vt:lpstr>
      <vt:lpstr>PowerPoint Presentation</vt:lpstr>
      <vt:lpstr>PowerPoint Presentation</vt:lpstr>
      <vt:lpstr>PowerPoint Presentation</vt:lpstr>
      <vt:lpstr>completing form 8843 for dependents:</vt:lpstr>
      <vt:lpstr>Deadline and mailing information  </vt:lpstr>
      <vt:lpstr>Additional questions?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Gulley, Deah</dc:creator>
  <cp:lastModifiedBy>Gulley, Deah</cp:lastModifiedBy>
  <cp:revision>27</cp:revision>
  <dcterms:created xsi:type="dcterms:W3CDTF">2021-03-05T22:17:22Z</dcterms:created>
  <dcterms:modified xsi:type="dcterms:W3CDTF">2025-03-14T15:53:42Z</dcterms:modified>
</cp:coreProperties>
</file>